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7"/>
  </p:notesMasterIdLst>
  <p:sldIdLst>
    <p:sldId id="498" r:id="rId2"/>
    <p:sldId id="514" r:id="rId3"/>
    <p:sldId id="512" r:id="rId4"/>
    <p:sldId id="515" r:id="rId5"/>
    <p:sldId id="315" r:id="rId6"/>
  </p:sldIdLst>
  <p:sldSz cx="10160000" cy="5715000"/>
  <p:notesSz cx="9144000" cy="6858000"/>
  <p:defaultTextStyle>
    <a:defPPr>
      <a:defRPr lang="fr-FR"/>
    </a:defPPr>
    <a:lvl1pPr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55600" indent="101600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12788" indent="2016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68388" indent="303213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425575" indent="403225" algn="l" defTabSz="712788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7" autoAdjust="0"/>
    <p:restoredTop sz="86420"/>
  </p:normalViewPr>
  <p:slideViewPr>
    <p:cSldViewPr snapToGrid="0" snapToObjects="1">
      <p:cViewPr varScale="1">
        <p:scale>
          <a:sx n="80" d="100"/>
          <a:sy n="80" d="100"/>
        </p:scale>
        <p:origin x="6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6A4D98EC-FC8A-C740-9D5A-E1EF0021F2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A539C4-1E4B-B644-9A99-9F16046667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EDAD1D-4889-4269-871D-D0CE113B2A45}" type="datetimeFigureOut">
              <a:rPr lang="fr-FR"/>
              <a:pPr>
                <a:defRPr/>
              </a:pPr>
              <a:t>03/05/2019</a:t>
            </a:fld>
            <a:endParaRPr lang="fr-FR"/>
          </a:p>
        </p:txBody>
      </p:sp>
      <p:sp>
        <p:nvSpPr>
          <p:cNvPr id="4" name="Espace réservé de l’image des diapositives 3">
            <a:extLst>
              <a:ext uri="{FF2B5EF4-FFF2-40B4-BE49-F238E27FC236}">
                <a16:creationId xmlns:a16="http://schemas.microsoft.com/office/drawing/2014/main" id="{A6228878-B37E-B34D-AC34-E911DA2DCC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A16DD863-F29F-6B48-AD52-7144A45A3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994C28-91B0-1F43-9AB4-763225F4DB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2653E8-82FF-AF49-BB9C-15FA70E74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F9A2D-F2CF-4B9E-BD76-EA1450F759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Espace réservé de l’image des diapositives 1">
            <a:extLst>
              <a:ext uri="{FF2B5EF4-FFF2-40B4-BE49-F238E27FC236}">
                <a16:creationId xmlns:a16="http://schemas.microsoft.com/office/drawing/2014/main" id="{B89DB1B1-41D8-4BC9-9AE6-9DC17AB5D2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Espace réservé des notes 2">
            <a:extLst>
              <a:ext uri="{FF2B5EF4-FFF2-40B4-BE49-F238E27FC236}">
                <a16:creationId xmlns:a16="http://schemas.microsoft.com/office/drawing/2014/main" id="{F806CB99-6597-4A13-85A5-D3440DB9A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2291" name="Espace réservé du numéro de diapositive 3">
            <a:extLst>
              <a:ext uri="{FF2B5EF4-FFF2-40B4-BE49-F238E27FC236}">
                <a16:creationId xmlns:a16="http://schemas.microsoft.com/office/drawing/2014/main" id="{AAAD4E7D-473C-477B-B8B2-C613EDAEB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CE303D98-B1CC-42DF-B6A7-0D7D84914CBC}" type="slidenum">
              <a:rPr lang="fr-FR" altLang="fr-FR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 altLang="fr-F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ce réservé de l’image des diapositives 1">
            <a:extLst>
              <a:ext uri="{FF2B5EF4-FFF2-40B4-BE49-F238E27FC236}">
                <a16:creationId xmlns:a16="http://schemas.microsoft.com/office/drawing/2014/main" id="{2B125916-79FC-4A2F-9D29-3B8F13CFC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Espace réservé des notes 2">
            <a:extLst>
              <a:ext uri="{FF2B5EF4-FFF2-40B4-BE49-F238E27FC236}">
                <a16:creationId xmlns:a16="http://schemas.microsoft.com/office/drawing/2014/main" id="{4F716435-F5F4-4983-9978-DCE2DC4990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14339" name="Espace réservé du numéro de diapositive 3">
            <a:extLst>
              <a:ext uri="{FF2B5EF4-FFF2-40B4-BE49-F238E27FC236}">
                <a16:creationId xmlns:a16="http://schemas.microsoft.com/office/drawing/2014/main" id="{E366F45E-78B9-42A7-9FED-EE3717ED1B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127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712788" fontAlgn="base">
              <a:spcBef>
                <a:spcPct val="0"/>
              </a:spcBef>
              <a:spcAft>
                <a:spcPct val="0"/>
              </a:spcAft>
            </a:pPr>
            <a:fld id="{0028A43F-1FB7-4CB9-85A4-5135D7129759}" type="slidenum">
              <a:rPr lang="fr-FR" altLang="fr-FR" sz="1200" smtClean="0"/>
              <a:pPr defTabSz="7127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altLang="fr-F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1117BAB-1509-45A8-94EA-E3594B815AB0}"/>
              </a:ext>
            </a:extLst>
          </p:cNvPr>
          <p:cNvCxnSpPr/>
          <p:nvPr/>
        </p:nvCxnSpPr>
        <p:spPr>
          <a:xfrm>
            <a:off x="1828800" y="4205288"/>
            <a:ext cx="6445250" cy="0"/>
          </a:xfrm>
          <a:prstGeom prst="line">
            <a:avLst/>
          </a:prstGeom>
          <a:ln w="19050">
            <a:solidFill>
              <a:srgbClr val="55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2B341D85-EA1D-4434-9F16-3E79C3F3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4951413"/>
            <a:ext cx="18542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>
            <a:extLst>
              <a:ext uri="{FF2B5EF4-FFF2-40B4-BE49-F238E27FC236}">
                <a16:creationId xmlns:a16="http://schemas.microsoft.com/office/drawing/2014/main" id="{A4B1DFAF-38BB-4D6E-9AB4-37CF62DF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5072063"/>
            <a:ext cx="139541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pour une image  8">
            <a:extLst>
              <a:ext uri="{FF2B5EF4-FFF2-40B4-BE49-F238E27FC236}">
                <a16:creationId xmlns:a16="http://schemas.microsoft.com/office/drawing/2014/main" id="{D3EC35E0-BAA7-C04C-9E65-A5A0A6B6E5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0160000" cy="286226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9" y="3495129"/>
            <a:ext cx="7620000" cy="639763"/>
          </a:xfrm>
        </p:spPr>
        <p:txBody>
          <a:bodyPr>
            <a:normAutofit/>
          </a:bodyPr>
          <a:lstStyle>
            <a:lvl1pPr algn="l">
              <a:defRPr sz="3399">
                <a:solidFill>
                  <a:srgbClr val="E6433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177F8FC-1FA5-2347-A983-8F8436BE9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08255"/>
            <a:ext cx="4380992" cy="3396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rgbClr val="E64337"/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1"/>
            </a:lvl4pPr>
            <a:lvl5pPr marL="1828884" indent="0" algn="ctr">
              <a:buNone/>
              <a:defRPr sz="1601"/>
            </a:lvl5pPr>
            <a:lvl6pPr marL="2286106" indent="0" algn="ctr">
              <a:buNone/>
              <a:defRPr sz="1601"/>
            </a:lvl6pPr>
            <a:lvl7pPr marL="2743326" indent="0" algn="ctr">
              <a:buNone/>
              <a:defRPr sz="1601"/>
            </a:lvl7pPr>
            <a:lvl8pPr marL="3200548" indent="0" algn="ctr">
              <a:buNone/>
              <a:defRPr sz="1601"/>
            </a:lvl8pPr>
            <a:lvl9pPr marL="3657768" indent="0" algn="ctr">
              <a:buNone/>
              <a:defRPr sz="1601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u texte 25">
            <a:extLst>
              <a:ext uri="{FF2B5EF4-FFF2-40B4-BE49-F238E27FC236}">
                <a16:creationId xmlns:a16="http://schemas.microsoft.com/office/drawing/2014/main" id="{0056A694-1F50-DB4D-94B6-9B1011F653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3318" y="5240402"/>
            <a:ext cx="1574801" cy="199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1" b="1">
                <a:solidFill>
                  <a:srgbClr val="55505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854E1356-C921-43DE-8EFE-94BC95421F5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9863" y="5548313"/>
            <a:ext cx="1568450" cy="188912"/>
          </a:xfrm>
        </p:spPr>
        <p:txBody>
          <a:bodyPr/>
          <a:lstStyle>
            <a:lvl1pPr>
              <a:defRPr sz="1050">
                <a:solidFill>
                  <a:srgbClr val="555050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CF721326-4E42-4933-8BA5-B2569AE56B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365500" y="5434013"/>
            <a:ext cx="3429000" cy="303212"/>
          </a:xfrm>
        </p:spPr>
        <p:txBody>
          <a:bodyPr/>
          <a:lstStyle>
            <a:lvl1pPr>
              <a:defRPr sz="1050">
                <a:solidFill>
                  <a:srgbClr val="55505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0614A23C-CE85-4236-999F-D4BC9096B72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463088" y="5545138"/>
            <a:ext cx="563562" cy="225425"/>
          </a:xfrm>
        </p:spPr>
        <p:txBody>
          <a:bodyPr/>
          <a:lstStyle>
            <a:lvl1pPr>
              <a:defRPr sz="800">
                <a:solidFill>
                  <a:srgbClr val="555050"/>
                </a:solidFill>
              </a:defRPr>
            </a:lvl1pPr>
          </a:lstStyle>
          <a:p>
            <a:pPr>
              <a:defRPr/>
            </a:pPr>
            <a:fld id="{AB500AF6-FEBD-4334-A3F8-5C9B9EB794A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157660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513C57-DAE8-4160-8B10-04B0DB8B02B7}"/>
              </a:ext>
            </a:extLst>
          </p:cNvPr>
          <p:cNvSpPr/>
          <p:nvPr/>
        </p:nvSpPr>
        <p:spPr>
          <a:xfrm>
            <a:off x="1588" y="-9525"/>
            <a:ext cx="6645275" cy="5672138"/>
          </a:xfrm>
          <a:prstGeom prst="rect">
            <a:avLst/>
          </a:prstGeom>
          <a:solidFill>
            <a:srgbClr val="E6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 dirty="0">
              <a:solidFill>
                <a:srgbClr val="FFC629"/>
              </a:solidFill>
            </a:endParaRPr>
          </a:p>
        </p:txBody>
      </p:sp>
      <p:pic>
        <p:nvPicPr>
          <p:cNvPr id="9" name="Image 7">
            <a:extLst>
              <a:ext uri="{FF2B5EF4-FFF2-40B4-BE49-F238E27FC236}">
                <a16:creationId xmlns:a16="http://schemas.microsoft.com/office/drawing/2014/main" id="{C2B27428-15A3-48D3-8470-25A7105D6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4652963"/>
            <a:ext cx="22796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6718BAD-7056-4D6F-90DB-09BAE02DE2FE}"/>
              </a:ext>
            </a:extLst>
          </p:cNvPr>
          <p:cNvSpPr/>
          <p:nvPr/>
        </p:nvSpPr>
        <p:spPr>
          <a:xfrm>
            <a:off x="0" y="5521325"/>
            <a:ext cx="10160000" cy="215900"/>
          </a:xfrm>
          <a:prstGeom prst="rect">
            <a:avLst/>
          </a:prstGeom>
          <a:solidFill>
            <a:srgbClr val="30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/>
          </a:p>
        </p:txBody>
      </p:sp>
      <p:pic>
        <p:nvPicPr>
          <p:cNvPr id="11" name="Image 9">
            <a:extLst>
              <a:ext uri="{FF2B5EF4-FFF2-40B4-BE49-F238E27FC236}">
                <a16:creationId xmlns:a16="http://schemas.microsoft.com/office/drawing/2014/main" id="{C2CFF451-562C-48C4-B016-53BC5BA82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5056188"/>
            <a:ext cx="1038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020" y="1916444"/>
            <a:ext cx="3540961" cy="1503234"/>
          </a:xfrm>
        </p:spPr>
        <p:txBody>
          <a:bodyPr>
            <a:noAutofit/>
          </a:bodyPr>
          <a:lstStyle>
            <a:lvl1pPr algn="l">
              <a:defRPr sz="4801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D1B1D1A-F34F-6143-890F-C56045FCFA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4501" y="2447012"/>
            <a:ext cx="1396998" cy="10585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322D265-EA9F-244D-B73D-8EC57191BED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61338" y="1766380"/>
            <a:ext cx="1396998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55505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50D40D34-AF54-8242-95A3-A56053F9A3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461338" y="2428845"/>
            <a:ext cx="1396998" cy="10767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7095324F-3262-0145-99BF-FC443484E8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797792" y="1766380"/>
            <a:ext cx="1396998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55505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F1A6F339-8972-477E-BE92-B1727F6ED73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463088" y="5511800"/>
            <a:ext cx="563562" cy="2254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8ABB6CD-977B-46B5-981C-F6B952597FF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AA2C8FCD-20F5-426D-87F9-E3EEDD87FD13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69863" y="5476875"/>
            <a:ext cx="1568450" cy="188913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301C8F98-39C7-4CD8-8813-D35CE4E9AA2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3365500" y="5434013"/>
            <a:ext cx="3429000" cy="3032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4296664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2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F3FE595D-D851-4F8B-B6D3-358E7DCA3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4652963"/>
            <a:ext cx="22796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DAA911D-C2C3-404F-9DC7-64C3B0B80F76}"/>
              </a:ext>
            </a:extLst>
          </p:cNvPr>
          <p:cNvSpPr/>
          <p:nvPr/>
        </p:nvSpPr>
        <p:spPr>
          <a:xfrm>
            <a:off x="0" y="5521325"/>
            <a:ext cx="10160000" cy="193675"/>
          </a:xfrm>
          <a:prstGeom prst="rect">
            <a:avLst/>
          </a:prstGeom>
          <a:solidFill>
            <a:srgbClr val="30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/>
          </a:p>
        </p:txBody>
      </p:sp>
      <p:pic>
        <p:nvPicPr>
          <p:cNvPr id="11" name="Image 9">
            <a:extLst>
              <a:ext uri="{FF2B5EF4-FFF2-40B4-BE49-F238E27FC236}">
                <a16:creationId xmlns:a16="http://schemas.microsoft.com/office/drawing/2014/main" id="{9719E39E-CB7A-4C0C-8C30-40BB9C96C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824413"/>
            <a:ext cx="1662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FF2ECA7-3772-4085-B421-06B78B2A617F}"/>
              </a:ext>
            </a:extLst>
          </p:cNvPr>
          <p:cNvCxnSpPr/>
          <p:nvPr/>
        </p:nvCxnSpPr>
        <p:spPr>
          <a:xfrm>
            <a:off x="358775" y="612775"/>
            <a:ext cx="2760663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1">
            <a:extLst>
              <a:ext uri="{FF2B5EF4-FFF2-40B4-BE49-F238E27FC236}">
                <a16:creationId xmlns:a16="http://schemas.microsoft.com/office/drawing/2014/main" id="{997E94E5-E1F8-4CCD-B4BB-BCDED82FF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5056188"/>
            <a:ext cx="1038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62" y="247154"/>
            <a:ext cx="3540961" cy="364992"/>
          </a:xfrm>
        </p:spPr>
        <p:txBody>
          <a:bodyPr>
            <a:noAutofit/>
          </a:bodyPr>
          <a:lstStyle>
            <a:lvl1pPr algn="l">
              <a:defRPr sz="2201" b="1">
                <a:solidFill>
                  <a:srgbClr val="E6433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5A08F285-6A68-314D-A3E7-3815F30119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19700" y="2136776"/>
            <a:ext cx="3167063" cy="1152525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6" name="Espace réservé du texte 6">
            <a:extLst>
              <a:ext uri="{FF2B5EF4-FFF2-40B4-BE49-F238E27FC236}">
                <a16:creationId xmlns:a16="http://schemas.microsoft.com/office/drawing/2014/main" id="{54B0DF42-A6B6-C84A-8F6C-6A653154F4E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66023" y="1256465"/>
            <a:ext cx="3168352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E64337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2D5E079B-A583-154A-A7E7-89C073F1688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18413" y="1256465"/>
            <a:ext cx="3168352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E64337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A9978543-0A67-594F-BF28-F8C37E82FC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51412" y="1739123"/>
            <a:ext cx="3182963" cy="2558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9B27175F-728F-5940-AFCD-4B5EA568E8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18413" y="1739617"/>
            <a:ext cx="3168352" cy="25580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C17730F2-A5CD-46AD-B9D5-2420CF34388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463088" y="5511800"/>
            <a:ext cx="563562" cy="2254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3364B02-819A-4F33-A66A-A41F79E8B2D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5" name="Espace réservé de la date 3">
            <a:extLst>
              <a:ext uri="{FF2B5EF4-FFF2-40B4-BE49-F238E27FC236}">
                <a16:creationId xmlns:a16="http://schemas.microsoft.com/office/drawing/2014/main" id="{D251EE97-154E-41B3-88F5-981199B951B6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169863" y="5521325"/>
            <a:ext cx="1568450" cy="188913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74BC4626-88A4-47E6-968C-A8DFD194599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3365500" y="5434013"/>
            <a:ext cx="3429000" cy="3032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05473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D726B44-5FE4-4CD2-8BD3-4D7A45BB1D3C}"/>
              </a:ext>
            </a:extLst>
          </p:cNvPr>
          <p:cNvSpPr/>
          <p:nvPr/>
        </p:nvSpPr>
        <p:spPr>
          <a:xfrm>
            <a:off x="1588" y="3144838"/>
            <a:ext cx="3494087" cy="2517775"/>
          </a:xfrm>
          <a:prstGeom prst="rect">
            <a:avLst/>
          </a:prstGeom>
          <a:solidFill>
            <a:srgbClr val="E6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 dirty="0"/>
          </a:p>
        </p:txBody>
      </p:sp>
      <p:pic>
        <p:nvPicPr>
          <p:cNvPr id="11" name="Image 7">
            <a:extLst>
              <a:ext uri="{FF2B5EF4-FFF2-40B4-BE49-F238E27FC236}">
                <a16:creationId xmlns:a16="http://schemas.microsoft.com/office/drawing/2014/main" id="{E61FE668-88E9-47DD-BF2E-7F002A501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4775200"/>
            <a:ext cx="22796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C0C0EC8-F365-496D-918A-17E1732FF82A}"/>
              </a:ext>
            </a:extLst>
          </p:cNvPr>
          <p:cNvSpPr/>
          <p:nvPr/>
        </p:nvSpPr>
        <p:spPr>
          <a:xfrm>
            <a:off x="0" y="5521325"/>
            <a:ext cx="10160000" cy="193675"/>
          </a:xfrm>
          <a:prstGeom prst="rect">
            <a:avLst/>
          </a:prstGeom>
          <a:solidFill>
            <a:srgbClr val="30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864" y="770783"/>
            <a:ext cx="3540961" cy="487648"/>
          </a:xfrm>
        </p:spPr>
        <p:txBody>
          <a:bodyPr>
            <a:noAutofit/>
          </a:bodyPr>
          <a:lstStyle>
            <a:lvl1pPr algn="l">
              <a:defRPr sz="3399" b="1">
                <a:solidFill>
                  <a:srgbClr val="E6433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9AFDFFD9-9CE0-2F4B-94A7-D9E8505C909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3495675" cy="3144838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9" name="Espace réservé du texte 6">
            <a:extLst>
              <a:ext uri="{FF2B5EF4-FFF2-40B4-BE49-F238E27FC236}">
                <a16:creationId xmlns:a16="http://schemas.microsoft.com/office/drawing/2014/main" id="{A757C0AD-9E27-0B4B-B361-5B04D9A8828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55864" y="2353445"/>
            <a:ext cx="1440160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55505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5EB4BD9B-7840-E249-A098-ED00A29FB9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37296" y="2353445"/>
            <a:ext cx="1397871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55505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texte 2">
            <a:extLst>
              <a:ext uri="{FF2B5EF4-FFF2-40B4-BE49-F238E27FC236}">
                <a16:creationId xmlns:a16="http://schemas.microsoft.com/office/drawing/2014/main" id="{2FDCBD30-4FEB-654B-9E85-88E8F1A5F6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55865" y="2761906"/>
            <a:ext cx="1440160" cy="2013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2" name="Espace réservé du texte 2">
            <a:extLst>
              <a:ext uri="{FF2B5EF4-FFF2-40B4-BE49-F238E27FC236}">
                <a16:creationId xmlns:a16="http://schemas.microsoft.com/office/drawing/2014/main" id="{1A72476A-2A61-8A49-AF42-6DB36879C6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44098" y="2761906"/>
            <a:ext cx="1391071" cy="2013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C2A05DD4-B8FE-AD4C-9CB9-807168D581B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76438" y="2353445"/>
            <a:ext cx="1440160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rgbClr val="55505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158353B-369D-BA4A-8C73-EA775CBD0B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76440" y="2761906"/>
            <a:ext cx="1440160" cy="2013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3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28323A98-371F-48EE-931E-A22478A9DE2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9463088" y="5521325"/>
            <a:ext cx="563562" cy="2254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0F41BF-176B-4620-A0BE-60D7D3CB5DA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3DA30E5D-99FE-4D5B-921F-DB8FDEDDB83B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169863" y="5521325"/>
            <a:ext cx="1568450" cy="188913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13E5677A-79FE-4DCD-B053-80147116017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>
          <a:xfrm>
            <a:off x="3365500" y="5449888"/>
            <a:ext cx="3429000" cy="3032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51793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3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AA43A2-81E7-46F0-9F82-38B87886BBD9}"/>
              </a:ext>
            </a:extLst>
          </p:cNvPr>
          <p:cNvSpPr/>
          <p:nvPr/>
        </p:nvSpPr>
        <p:spPr>
          <a:xfrm>
            <a:off x="0" y="-9525"/>
            <a:ext cx="3640138" cy="5754688"/>
          </a:xfrm>
          <a:prstGeom prst="rect">
            <a:avLst/>
          </a:prstGeom>
          <a:solidFill>
            <a:srgbClr val="E643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 dirty="0">
              <a:solidFill>
                <a:srgbClr val="231F20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7733EA4-DA0B-4350-A6F5-CDB0EBFBE7A6}"/>
              </a:ext>
            </a:extLst>
          </p:cNvPr>
          <p:cNvCxnSpPr/>
          <p:nvPr/>
        </p:nvCxnSpPr>
        <p:spPr>
          <a:xfrm>
            <a:off x="423863" y="2792413"/>
            <a:ext cx="2760662" cy="0"/>
          </a:xfrm>
          <a:prstGeom prst="line">
            <a:avLst/>
          </a:prstGeom>
          <a:ln>
            <a:solidFill>
              <a:srgbClr val="55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9">
            <a:extLst>
              <a:ext uri="{FF2B5EF4-FFF2-40B4-BE49-F238E27FC236}">
                <a16:creationId xmlns:a16="http://schemas.microsoft.com/office/drawing/2014/main" id="{7CA4F3BB-1995-4BA4-B0F8-4A20D745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1971675"/>
            <a:ext cx="5437187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88" y="435662"/>
            <a:ext cx="1168414" cy="533602"/>
          </a:xfrm>
        </p:spPr>
        <p:txBody>
          <a:bodyPr>
            <a:normAutofit/>
          </a:bodyPr>
          <a:lstStyle>
            <a:lvl1pPr algn="l">
              <a:defRPr sz="2201" b="1">
                <a:solidFill>
                  <a:srgbClr val="55505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CE4A1948-B7EF-A546-BA51-3487F3C13C5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23132" y="1157218"/>
            <a:ext cx="1396998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67553884-21AC-6942-B103-7B84A18D97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23130" y="1958298"/>
            <a:ext cx="1396998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A608C2EC-580E-DB44-B878-F005C0067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3131" y="1584899"/>
            <a:ext cx="2572516" cy="1721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fr-FR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04E033FE-3BE0-AE42-A86C-FBDC6E5C9D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3131" y="2377755"/>
            <a:ext cx="2572516" cy="191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fr-FR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6">
            <a:extLst>
              <a:ext uri="{FF2B5EF4-FFF2-40B4-BE49-F238E27FC236}">
                <a16:creationId xmlns:a16="http://schemas.microsoft.com/office/drawing/2014/main" id="{25C23455-F441-AE48-932B-DE6313249E7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788" y="2993864"/>
            <a:ext cx="1440160" cy="311762"/>
          </a:xfrm>
        </p:spPr>
        <p:txBody>
          <a:bodyPr>
            <a:noAutofit/>
          </a:bodyPr>
          <a:lstStyle>
            <a:lvl1pPr marL="0" indent="0">
              <a:buNone/>
              <a:defRPr sz="2201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235EC1DF-EA57-B147-B10B-50688F1FCA8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3131" y="3465383"/>
            <a:ext cx="2572516" cy="16751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20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D59141A0-45CC-4278-B576-EF1CF808EF07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169863" y="5521325"/>
            <a:ext cx="1568450" cy="188913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D8E3329A-0BC2-4982-A9E2-79908B73B40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3365500" y="5449888"/>
            <a:ext cx="3429000" cy="303212"/>
          </a:xfrm>
        </p:spPr>
        <p:txBody>
          <a:bodyPr/>
          <a:lstStyle>
            <a:lvl1pPr>
              <a:defRPr sz="1050">
                <a:solidFill>
                  <a:srgbClr val="53575A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F7599BB2-E792-4CCD-827C-B00D905A39A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9463088" y="5521325"/>
            <a:ext cx="563562" cy="225425"/>
          </a:xfrm>
        </p:spPr>
        <p:txBody>
          <a:bodyPr/>
          <a:lstStyle>
            <a:lvl1pPr>
              <a:defRPr sz="800">
                <a:solidFill>
                  <a:srgbClr val="53575A"/>
                </a:solidFill>
              </a:defRPr>
            </a:lvl1pPr>
          </a:lstStyle>
          <a:p>
            <a:pPr>
              <a:defRPr/>
            </a:pPr>
            <a:fld id="{A5D0925B-8491-4C80-8758-C848CDEE86F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5057108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56AC81-2A89-4986-A3CF-AE835F7BEC62}"/>
              </a:ext>
            </a:extLst>
          </p:cNvPr>
          <p:cNvSpPr/>
          <p:nvPr/>
        </p:nvSpPr>
        <p:spPr>
          <a:xfrm>
            <a:off x="0" y="5521325"/>
            <a:ext cx="10160000" cy="193675"/>
          </a:xfrm>
          <a:prstGeom prst="rect">
            <a:avLst/>
          </a:prstGeom>
          <a:solidFill>
            <a:srgbClr val="30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/>
          </a:p>
        </p:txBody>
      </p:sp>
      <p:pic>
        <p:nvPicPr>
          <p:cNvPr id="9" name="Image 7">
            <a:extLst>
              <a:ext uri="{FF2B5EF4-FFF2-40B4-BE49-F238E27FC236}">
                <a16:creationId xmlns:a16="http://schemas.microsoft.com/office/drawing/2014/main" id="{361BF5E4-FD23-48F9-94C5-7D2E0A4EC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5056188"/>
            <a:ext cx="1038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9013422-A325-6C46-B534-84A4DD9CB04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5080001" cy="5715000"/>
          </a:xfrm>
        </p:spPr>
        <p:txBody>
          <a:bodyPr rtlCol="0">
            <a:normAutofit/>
          </a:bodyPr>
          <a:lstStyle/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5731" y="1539856"/>
            <a:ext cx="3974152" cy="1443452"/>
          </a:xfrm>
        </p:spPr>
        <p:txBody>
          <a:bodyPr>
            <a:noAutofit/>
          </a:bodyPr>
          <a:lstStyle>
            <a:lvl1pPr algn="l">
              <a:defRPr sz="4801" b="1">
                <a:solidFill>
                  <a:srgbClr val="E6433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25">
            <a:extLst>
              <a:ext uri="{FF2B5EF4-FFF2-40B4-BE49-F238E27FC236}">
                <a16:creationId xmlns:a16="http://schemas.microsoft.com/office/drawing/2014/main" id="{0056A694-1F50-DB4D-94B6-9B1011F653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732" y="721202"/>
            <a:ext cx="1443038" cy="211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1" b="1">
                <a:solidFill>
                  <a:srgbClr val="E64337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FC7B9029-ADCC-3243-B968-F5B5325969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15733" y="964947"/>
            <a:ext cx="1443036" cy="350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fr-FR" sz="1001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439F288B-C684-534B-99C0-C112B41005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87581" y="3120568"/>
            <a:ext cx="3182963" cy="1532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fr-FR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3E86C4E0-D384-4EEE-A2A5-F59D6AA6B18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9863" y="5521325"/>
            <a:ext cx="1568450" cy="188913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A82F73E0-57FA-41E9-AB62-8CAC9308606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65500" y="5449888"/>
            <a:ext cx="3429000" cy="3032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BBD3400B-A961-41A3-A15D-3880202F73D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463088" y="5511800"/>
            <a:ext cx="563562" cy="2254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A9B806-4345-4991-AFAE-084EBEDC4B2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45082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04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>
            <a:extLst>
              <a:ext uri="{FF2B5EF4-FFF2-40B4-BE49-F238E27FC236}">
                <a16:creationId xmlns:a16="http://schemas.microsoft.com/office/drawing/2014/main" id="{BAFDC057-8A11-4A8F-91AE-366EAA142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25" y="4652963"/>
            <a:ext cx="22796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9F4801-4587-4A7C-AFD2-552BCA79F520}"/>
              </a:ext>
            </a:extLst>
          </p:cNvPr>
          <p:cNvSpPr/>
          <p:nvPr/>
        </p:nvSpPr>
        <p:spPr>
          <a:xfrm>
            <a:off x="0" y="5521325"/>
            <a:ext cx="10160000" cy="193675"/>
          </a:xfrm>
          <a:prstGeom prst="rect">
            <a:avLst/>
          </a:prstGeom>
          <a:solidFill>
            <a:srgbClr val="309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32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956"/>
          </a:p>
        </p:txBody>
      </p:sp>
      <p:pic>
        <p:nvPicPr>
          <p:cNvPr id="8" name="Image 9">
            <a:extLst>
              <a:ext uri="{FF2B5EF4-FFF2-40B4-BE49-F238E27FC236}">
                <a16:creationId xmlns:a16="http://schemas.microsoft.com/office/drawing/2014/main" id="{2C0A36AC-D5ED-4B13-AAA6-17CE984F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4824413"/>
            <a:ext cx="16621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DF10E91-046B-478F-AA63-1DBB875990E1}"/>
              </a:ext>
            </a:extLst>
          </p:cNvPr>
          <p:cNvCxnSpPr/>
          <p:nvPr/>
        </p:nvCxnSpPr>
        <p:spPr>
          <a:xfrm>
            <a:off x="358775" y="612775"/>
            <a:ext cx="2760663" cy="0"/>
          </a:xfrm>
          <a:prstGeom prst="line">
            <a:avLst/>
          </a:prstGeom>
          <a:ln>
            <a:solidFill>
              <a:srgbClr val="231F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11">
            <a:extLst>
              <a:ext uri="{FF2B5EF4-FFF2-40B4-BE49-F238E27FC236}">
                <a16:creationId xmlns:a16="http://schemas.microsoft.com/office/drawing/2014/main" id="{95670DA9-428E-42E4-9759-A8C702E38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5056188"/>
            <a:ext cx="1038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7FE95DB-92C1-9849-BC2E-112EB1165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262" y="247154"/>
            <a:ext cx="3540961" cy="364992"/>
          </a:xfrm>
        </p:spPr>
        <p:txBody>
          <a:bodyPr>
            <a:noAutofit/>
          </a:bodyPr>
          <a:lstStyle>
            <a:lvl1pPr algn="l">
              <a:defRPr sz="2201" b="1">
                <a:solidFill>
                  <a:srgbClr val="E64337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851126D6-B116-1C4D-B917-B5C70BF3CB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04527" y="1436207"/>
            <a:ext cx="6750947" cy="2803965"/>
          </a:xfrm>
          <a:prstGeom prst="rect">
            <a:avLst/>
          </a:prstGeom>
        </p:spPr>
        <p:txBody>
          <a:bodyPr>
            <a:normAutofit/>
          </a:bodyPr>
          <a:lstStyle>
            <a:lvl1pPr marL="171458" indent="-171458">
              <a:buClr>
                <a:srgbClr val="309DD8"/>
              </a:buClr>
              <a:buFont typeface="Wingdings" pitchFamily="2" charset="2"/>
              <a:buChar char="§"/>
              <a:defRPr lang="fr-FR" sz="12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Espace réservé du texte 25">
            <a:extLst>
              <a:ext uri="{FF2B5EF4-FFF2-40B4-BE49-F238E27FC236}">
                <a16:creationId xmlns:a16="http://schemas.microsoft.com/office/drawing/2014/main" id="{13BC2AA7-C3F9-564D-B691-26C9B4D836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26265" y="247153"/>
            <a:ext cx="1443038" cy="2110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1">
                <a:solidFill>
                  <a:srgbClr val="E64337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E324BEA8-38B7-F648-9D80-F473F9B38A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26266" y="463184"/>
            <a:ext cx="1443036" cy="350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lang="fr-FR" sz="1001" b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5F0DE342-33E5-408E-913E-6E93F526BB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9463088" y="5511800"/>
            <a:ext cx="563562" cy="2254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BAED0B3-8942-4253-872B-20516219463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1DF04885-991E-4165-B813-4F581C8D77A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69863" y="5521325"/>
            <a:ext cx="1568450" cy="188913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81F039D5-0E6F-487B-8B87-CB20ECAF41A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365500" y="5449888"/>
            <a:ext cx="3429000" cy="30321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0546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8201F0EA-863F-42D4-BC15-FD336A6C5C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8500" y="304800"/>
            <a:ext cx="8763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C4940B-A0F6-C04F-94DA-3C249A6D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mare-nostrum.eu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F01BFC-4AFC-6D43-9C4F-5955F241D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5297488"/>
            <a:ext cx="3429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70D576-8CE1-9F4F-B413-17CEBCF54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5297488"/>
            <a:ext cx="22860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71322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2B5867-115D-4FCB-BBD7-599E3E514C8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0" name="Espace réservé du texte 8">
            <a:extLst>
              <a:ext uri="{FF2B5EF4-FFF2-40B4-BE49-F238E27FC236}">
                <a16:creationId xmlns:a16="http://schemas.microsoft.com/office/drawing/2014/main" id="{F1914701-AE3D-440F-B0B4-28009443E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520825"/>
            <a:ext cx="8763000" cy="36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
Deuxième niveau
Troisième niveau
Quatrième niveau
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transition spd="slow">
    <p:randomBar dir="vert"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715" indent="-228611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37" indent="-228611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57" indent="-228611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79" indent="-228611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4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4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06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26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48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68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cdpro.pro" TargetMode="External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7">
            <a:extLst>
              <a:ext uri="{FF2B5EF4-FFF2-40B4-BE49-F238E27FC236}">
                <a16:creationId xmlns:a16="http://schemas.microsoft.com/office/drawing/2014/main" id="{4F1871FA-0DB0-8E48-9E19-D5B3637CA3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99244" y="3406029"/>
            <a:ext cx="5440719" cy="6397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altLang="fr-FR" sz="4800" b="1" dirty="0"/>
              <a:t>Un équipier en soutien</a:t>
            </a:r>
          </a:p>
        </p:txBody>
      </p:sp>
      <p:sp>
        <p:nvSpPr>
          <p:cNvPr id="11266" name="ZoneTexte 3">
            <a:extLst>
              <a:ext uri="{FF2B5EF4-FFF2-40B4-BE49-F238E27FC236}">
                <a16:creationId xmlns:a16="http://schemas.microsoft.com/office/drawing/2014/main" id="{19643E0F-8F32-4350-9AEB-1F32BC9C3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45" y="1276731"/>
            <a:ext cx="876598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400" b="1" dirty="0"/>
              <a:t>| BP JEPS Activités Sports Collectifs |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4400" b="1" dirty="0"/>
          </a:p>
        </p:txBody>
      </p:sp>
      <p:pic>
        <p:nvPicPr>
          <p:cNvPr id="11267" name="Image 2">
            <a:extLst>
              <a:ext uri="{FF2B5EF4-FFF2-40B4-BE49-F238E27FC236}">
                <a16:creationId xmlns:a16="http://schemas.microsoft.com/office/drawing/2014/main" id="{1515C275-9EEE-4AC1-A0A5-D2EAC582D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05" y="4934276"/>
            <a:ext cx="831433" cy="65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8">
            <a:extLst>
              <a:ext uri="{FF2B5EF4-FFF2-40B4-BE49-F238E27FC236}">
                <a16:creationId xmlns:a16="http://schemas.microsoft.com/office/drawing/2014/main" id="{63B92086-F094-45A9-A4CB-482D16E90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4967699"/>
            <a:ext cx="1182127" cy="58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9ECFB3-F2CE-4C92-B7AD-CF1F9DC88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5864" y="770783"/>
            <a:ext cx="3719312" cy="487648"/>
          </a:xfrm>
        </p:spPr>
        <p:txBody>
          <a:bodyPr/>
          <a:lstStyle/>
          <a:p>
            <a:r>
              <a:rPr lang="fr-FR" dirty="0"/>
              <a:t>Qui sommes nous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0B010E-D415-4699-9E07-3A8D1BE31C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28969" y="1918447"/>
            <a:ext cx="1693289" cy="746760"/>
          </a:xfrm>
        </p:spPr>
        <p:txBody>
          <a:bodyPr/>
          <a:lstStyle/>
          <a:p>
            <a:pPr algn="ctr"/>
            <a:r>
              <a:rPr lang="fr-FR" dirty="0"/>
              <a:t>10 années d’expérience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B21F55-175D-4E32-9725-033989CB538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99026" y="1909480"/>
            <a:ext cx="1530304" cy="746761"/>
          </a:xfrm>
        </p:spPr>
        <p:txBody>
          <a:bodyPr/>
          <a:lstStyle/>
          <a:p>
            <a:pPr algn="ctr"/>
            <a:r>
              <a:rPr lang="fr-FR" dirty="0"/>
              <a:t>Lien sport-entreprise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9107E06-D616-4A7E-9FBE-E8568CFDE3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50886" y="2665208"/>
            <a:ext cx="1892929" cy="2845266"/>
          </a:xfrm>
        </p:spPr>
        <p:txBody>
          <a:bodyPr rIns="90000">
            <a:sp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dirty="0"/>
              <a:t>Depuis 10 ans,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fr-FR" dirty="0"/>
              <a:t>Contact D Pro propose des formations dans les métiers du sport, le management, et les compétences clés.</a:t>
            </a:r>
          </a:p>
          <a:p>
            <a:pPr algn="just">
              <a:lnSpc>
                <a:spcPct val="120000"/>
              </a:lnSpc>
            </a:pPr>
            <a:r>
              <a:rPr lang="fr-FR" dirty="0"/>
              <a:t>Parallèlement, nous accompagnons des structures (associations et entreprises) dans leur développement.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9A36175D-410B-4D28-8DDF-5C0FA3F309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21002" y="2665207"/>
            <a:ext cx="1978249" cy="2312118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L’identité de Contact D Pro repose sur le lien qu’elle créé entre le sport et l’entreprise. </a:t>
            </a:r>
          </a:p>
          <a:p>
            <a:pPr algn="just">
              <a:lnSpc>
                <a:spcPct val="120000"/>
              </a:lnSpc>
            </a:pPr>
            <a:r>
              <a:rPr lang="fr-FR" dirty="0"/>
              <a:t>Nous participons à la construction intelligente  de l’avenir professionnel de l’apprenant.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3FE5C44-3F86-4CFD-B8F2-952BC6A378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76439" y="1909480"/>
            <a:ext cx="1693288" cy="755728"/>
          </a:xfrm>
        </p:spPr>
        <p:txBody>
          <a:bodyPr/>
          <a:lstStyle/>
          <a:p>
            <a:pPr algn="ctr"/>
            <a:r>
              <a:rPr lang="fr-FR" dirty="0"/>
              <a:t>Partenaires du BP JEPS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68D728A-57CA-49BE-91BD-CC02C613D8E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76439" y="2761906"/>
            <a:ext cx="1768196" cy="2013031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 </a:t>
            </a:r>
          </a:p>
          <a:p>
            <a:pPr algn="just">
              <a:lnSpc>
                <a:spcPct val="120000"/>
              </a:lnSpc>
            </a:pPr>
            <a:endParaRPr lang="fr-FR" dirty="0"/>
          </a:p>
          <a:p>
            <a:pPr algn="just">
              <a:lnSpc>
                <a:spcPct val="120000"/>
              </a:lnSpc>
            </a:pPr>
            <a:endParaRPr lang="fr-FR" dirty="0"/>
          </a:p>
          <a:p>
            <a:pPr algn="just">
              <a:lnSpc>
                <a:spcPct val="120000"/>
              </a:lnSpc>
            </a:pP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B26E1007-BDAE-41B5-AFCE-8D88F7557FAC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840F41BF-176B-4620-A0BE-60D7D3CB5DAF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pic>
        <p:nvPicPr>
          <p:cNvPr id="11" name="Espace réservé pour une image  10" descr="Une image contenant bâtiment, terrain, extérieur, personne&#10;&#10;Description générée automatiquement">
            <a:extLst>
              <a:ext uri="{FF2B5EF4-FFF2-40B4-BE49-F238E27FC236}">
                <a16:creationId xmlns:a16="http://schemas.microsoft.com/office/drawing/2014/main" id="{736F37B5-4A3D-4970-A7B8-1B9680FDE0F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2052" t="-51" r="19565" b="-1"/>
          <a:stretch/>
        </p:blipFill>
        <p:spPr>
          <a:xfrm>
            <a:off x="0" y="0"/>
            <a:ext cx="3500540" cy="3145873"/>
          </a:xfr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1179A83-CEB5-4FAE-9D6C-F83A53A87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256" y="2771045"/>
            <a:ext cx="1161653" cy="48764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B9D482B-D42E-4221-A039-915DABDC3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6103" y="3471045"/>
            <a:ext cx="803310" cy="7224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4C9542C-9425-40FD-A57A-F7677C31770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917" t="9377" r="18175" b="4998"/>
          <a:stretch/>
        </p:blipFill>
        <p:spPr>
          <a:xfrm>
            <a:off x="9485964" y="4850782"/>
            <a:ext cx="504494" cy="66550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8F34020-002D-4EF7-92B9-129644F433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536" t="19508" r="12960" b="15905"/>
          <a:stretch/>
        </p:blipFill>
        <p:spPr>
          <a:xfrm>
            <a:off x="7842424" y="4999984"/>
            <a:ext cx="799664" cy="50801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FAC44613-D674-45FC-812C-AD32AF1F37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2088" y="4845747"/>
            <a:ext cx="840442" cy="62952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425DF6D-05AE-4F82-BD13-8EDBE9C50D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6439" y="4372483"/>
            <a:ext cx="1872225" cy="44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542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0.21563 -0.09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81" y="-47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A4CFD0-16BA-409A-B75B-3F82D64F6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3955" y="770783"/>
            <a:ext cx="5607224" cy="487648"/>
          </a:xfrm>
        </p:spPr>
        <p:txBody>
          <a:bodyPr/>
          <a:lstStyle/>
          <a:p>
            <a:r>
              <a:rPr lang="fr-FR" dirty="0"/>
              <a:t>Un salarié à moindre coût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0DB366-2264-468A-A796-F01D112E77B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856244" y="1847810"/>
            <a:ext cx="1773971" cy="639183"/>
          </a:xfrm>
        </p:spPr>
        <p:txBody>
          <a:bodyPr/>
          <a:lstStyle/>
          <a:p>
            <a:pPr algn="ctr"/>
            <a:r>
              <a:rPr lang="fr-FR" dirty="0"/>
              <a:t>Allègement de charges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12CB9B4-C92E-4169-8AB9-1535A4F6142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44652" y="1851095"/>
            <a:ext cx="1505125" cy="639183"/>
          </a:xfrm>
        </p:spPr>
        <p:txBody>
          <a:bodyPr/>
          <a:lstStyle/>
          <a:p>
            <a:pPr algn="ctr"/>
            <a:r>
              <a:rPr lang="fr-FR" dirty="0"/>
              <a:t>Des aides financières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49C85C2-47AF-467D-8A79-ECA4DEEBDA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77870" y="2653141"/>
            <a:ext cx="1440159" cy="201303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fr-FR" dirty="0"/>
              <a:t>Les contrats d’apprentissage sont exonérés de charges salariales et bénéficient d’une réduction de cotisations patronales !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01C0A63B-254B-4BEE-BD32-1666329773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82526" y="2599323"/>
            <a:ext cx="1697105" cy="2013031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Une aide maximale de 2000 € peut vous être accordée par le CNDS, et de 4125€ par l’Agence de Service et de Paiement en embauchant un apprenti !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FB32197E-B8ED-4681-967A-BB01AEF2540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764214" y="1847811"/>
            <a:ext cx="1957588" cy="639183"/>
          </a:xfrm>
        </p:spPr>
        <p:txBody>
          <a:bodyPr/>
          <a:lstStyle/>
          <a:p>
            <a:pPr algn="ctr"/>
            <a:r>
              <a:rPr lang="fr-FR" dirty="0"/>
              <a:t>Formation prise en charge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E46ABA1-1B01-4B43-AD3B-75111D3F6B6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840F41BF-176B-4620-A0BE-60D7D3CB5DAF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E718975-ABCC-4CB7-81B6-A6406EE37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046" y="4612354"/>
            <a:ext cx="5371042" cy="804742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E9D8A6-7CBB-4D1E-8142-173990741A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984411" y="2599322"/>
            <a:ext cx="1592853" cy="2013031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Le coût de la formation est entièrement financé par la région Auvergne Rhône-Alpes !</a:t>
            </a:r>
          </a:p>
        </p:txBody>
      </p:sp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116F900B-E2D4-4E37-AD30-0B8FD23DCFA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14" name="Espace réservé pour une image  10" descr="Une image contenant bâtiment, terrain, extérieur, personne&#10;&#10;Description générée automatiquement">
            <a:extLst>
              <a:ext uri="{FF2B5EF4-FFF2-40B4-BE49-F238E27FC236}">
                <a16:creationId xmlns:a16="http://schemas.microsoft.com/office/drawing/2014/main" id="{E2B0E69D-8581-48FD-91E6-E172A8922C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2" t="-51" r="19565" b="-1"/>
          <a:stretch/>
        </p:blipFill>
        <p:spPr bwMode="auto">
          <a:xfrm>
            <a:off x="0" y="0"/>
            <a:ext cx="3500540" cy="314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563545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2B5E49-F41B-4A73-B4CD-B75683B4B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8538" y="331695"/>
            <a:ext cx="5943600" cy="986663"/>
          </a:xfrm>
        </p:spPr>
        <p:txBody>
          <a:bodyPr/>
          <a:lstStyle/>
          <a:p>
            <a:r>
              <a:rPr lang="fr-FR" dirty="0"/>
              <a:t> Votre futur</a:t>
            </a:r>
            <a:br>
              <a:rPr lang="fr-FR" dirty="0"/>
            </a:br>
            <a:r>
              <a:rPr lang="fr-FR" dirty="0"/>
              <a:t> agent de développement 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43788F-AD1D-4FF2-8228-CF05FF93329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8928" y="1948836"/>
            <a:ext cx="1440160" cy="684007"/>
          </a:xfrm>
        </p:spPr>
        <p:txBody>
          <a:bodyPr/>
          <a:lstStyle/>
          <a:p>
            <a:pPr algn="ctr"/>
            <a:r>
              <a:rPr lang="fr-FR" dirty="0"/>
              <a:t>Formation sportive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13B6FEA-C33D-4186-AF22-985DCA1137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01798" y="1953524"/>
            <a:ext cx="2125780" cy="684007"/>
          </a:xfrm>
        </p:spPr>
        <p:txBody>
          <a:bodyPr/>
          <a:lstStyle/>
          <a:p>
            <a:pPr algn="ctr"/>
            <a:r>
              <a:rPr lang="fr-FR" dirty="0"/>
              <a:t>En lien avec l’environnement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69629B-70F8-4679-9B66-984660876D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29721" y="2700892"/>
            <a:ext cx="1723411" cy="2446198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L’apprenti développera des compétences dans </a:t>
            </a:r>
            <a:r>
              <a:rPr lang="fr-FR" b="1" dirty="0"/>
              <a:t>l’encadrement sportif</a:t>
            </a:r>
            <a:r>
              <a:rPr lang="fr-FR" dirty="0"/>
              <a:t> et pourra contribuer à la progression de vos </a:t>
            </a:r>
            <a:r>
              <a:rPr lang="fr-FR" b="1" dirty="0"/>
              <a:t>éducateurs bénévoles.</a:t>
            </a:r>
          </a:p>
          <a:p>
            <a:pPr algn="just">
              <a:lnSpc>
                <a:spcPct val="120000"/>
              </a:lnSpc>
            </a:pPr>
            <a:r>
              <a:rPr lang="fr-FR" dirty="0"/>
              <a:t>Il sera en capacité </a:t>
            </a:r>
            <a:r>
              <a:rPr lang="fr-FR" b="1" dirty="0"/>
              <a:t>d’animer en milieu scolaire </a:t>
            </a:r>
            <a:r>
              <a:rPr lang="fr-FR" dirty="0"/>
              <a:t>et périscolaire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CFA30EC-FFCD-495A-8FDD-87D676F08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44755" y="2682186"/>
            <a:ext cx="1786986" cy="2759419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La formation ne porte pas que sur le sportif. Elle est en </a:t>
            </a:r>
            <a:r>
              <a:rPr lang="fr-FR" b="1" dirty="0"/>
              <a:t>lien avec l’environnement du club</a:t>
            </a:r>
            <a:r>
              <a:rPr lang="fr-FR" dirty="0"/>
              <a:t>. L’apprenti peut donc s’occuper de </a:t>
            </a:r>
            <a:r>
              <a:rPr lang="fr-FR" b="1" dirty="0"/>
              <a:t>l’animation de votre réseau partenaire</a:t>
            </a:r>
            <a:r>
              <a:rPr lang="fr-FR" dirty="0"/>
              <a:t>, mais aussi des tâches associées au </a:t>
            </a:r>
            <a:r>
              <a:rPr lang="fr-FR" b="1" dirty="0"/>
              <a:t>rôle citoyen </a:t>
            </a:r>
            <a:r>
              <a:rPr lang="fr-FR" dirty="0"/>
              <a:t>du club.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E472148-090F-457D-B03D-1515B882AC0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072235" y="1948836"/>
            <a:ext cx="1769903" cy="6212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Structuration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0A13A7BC-9931-4DBE-8CF5-9A74E426B7D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014987" y="2675725"/>
            <a:ext cx="1884397" cy="2013031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fr-FR" dirty="0"/>
              <a:t>L’apprenti va acquérir des connaissances dans la </a:t>
            </a:r>
            <a:r>
              <a:rPr lang="fr-FR" b="1" dirty="0"/>
              <a:t>gestion administrative des structures, </a:t>
            </a:r>
            <a:r>
              <a:rPr lang="fr-FR" dirty="0"/>
              <a:t>et les mettra à votre disposition.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8B76D1-F599-4584-9BB4-F310FE077CC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pPr>
              <a:defRPr/>
            </a:pPr>
            <a:fld id="{840F41BF-176B-4620-A0BE-60D7D3CB5DAF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3D68AB3-7408-4847-BE7C-8625E79A7A6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pic>
        <p:nvPicPr>
          <p:cNvPr id="13" name="Espace réservé pour une image  10" descr="Une image contenant bâtiment, terrain, extérieur, personne&#10;&#10;Description générée automatiquement">
            <a:extLst>
              <a:ext uri="{FF2B5EF4-FFF2-40B4-BE49-F238E27FC236}">
                <a16:creationId xmlns:a16="http://schemas.microsoft.com/office/drawing/2014/main" id="{87856F81-7BDE-4EA5-98B8-F978E5F9D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2" t="-51" r="19565" b="-1"/>
          <a:stretch/>
        </p:blipFill>
        <p:spPr bwMode="auto">
          <a:xfrm>
            <a:off x="0" y="0"/>
            <a:ext cx="3500540" cy="314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99859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Espace réservé du numéro de diapositive 2">
            <a:extLst>
              <a:ext uri="{FF2B5EF4-FFF2-40B4-BE49-F238E27FC236}">
                <a16:creationId xmlns:a16="http://schemas.microsoft.com/office/drawing/2014/main" id="{7CAA599E-E2B2-4AEE-A3FE-93B1598D7B22}"/>
              </a:ext>
            </a:extLst>
          </p:cNvPr>
          <p:cNvSpPr>
            <a:spLocks noGrp="1" noChangeArrowheads="1"/>
          </p:cNvSpPr>
          <p:nvPr>
            <p:ph type="sldNum" sz="quarter" idx="3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defTabSz="712788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80FAE093-3868-48C6-BBFC-0A02EC2B6BDB}" type="slidenum">
              <a:rPr lang="fr-FR" altLang="fr-FR" sz="800" smtClean="0">
                <a:solidFill>
                  <a:srgbClr val="53575A"/>
                </a:solidFill>
              </a:rPr>
              <a:pPr defTabSz="712788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fr-FR" altLang="fr-FR" sz="800">
              <a:solidFill>
                <a:srgbClr val="53575A"/>
              </a:solidFill>
            </a:endParaRPr>
          </a:p>
        </p:txBody>
      </p:sp>
      <p:sp>
        <p:nvSpPr>
          <p:cNvPr id="13314" name="ZoneTexte 10">
            <a:extLst>
              <a:ext uri="{FF2B5EF4-FFF2-40B4-BE49-F238E27FC236}">
                <a16:creationId xmlns:a16="http://schemas.microsoft.com/office/drawing/2014/main" id="{6806E46E-D888-4F19-A399-C99E772D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0225"/>
            <a:ext cx="3649664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chemeClr val="bg1"/>
                </a:solidFill>
                <a:latin typeface="Apple Chancery" pitchFamily="66" charset="-79"/>
                <a:cs typeface="Apple Chancery" pitchFamily="66" charset="-79"/>
              </a:rPr>
              <a:t>« Le plus grand bien que nous puissions faire aux autres n’est pas de leur communiquer notre richesse, mais de leur révéler la leur 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400" b="1" dirty="0">
              <a:solidFill>
                <a:schemeClr val="bg1"/>
              </a:solidFill>
              <a:latin typeface="Apple Chancery" pitchFamily="66" charset="-79"/>
              <a:cs typeface="Apple Chancery" pitchFamily="66" charset="-79"/>
            </a:endParaRP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chemeClr val="bg1"/>
                </a:solidFill>
                <a:latin typeface="Apple Chancery" pitchFamily="66" charset="-79"/>
                <a:cs typeface="Apple Chancery" pitchFamily="66" charset="-79"/>
              </a:rPr>
              <a:t>Louis Lavelle</a:t>
            </a:r>
          </a:p>
        </p:txBody>
      </p:sp>
      <p:sp>
        <p:nvSpPr>
          <p:cNvPr id="13315" name="ZoneTexte 11">
            <a:extLst>
              <a:ext uri="{FF2B5EF4-FFF2-40B4-BE49-F238E27FC236}">
                <a16:creationId xmlns:a16="http://schemas.microsoft.com/office/drawing/2014/main" id="{B755ECA0-4D62-4CC5-8A3B-346A4F1DD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43013"/>
            <a:ext cx="3649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712788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>
                <a:solidFill>
                  <a:schemeClr val="bg1"/>
                </a:solidFill>
              </a:rPr>
              <a:t>DEVELOPPEMENT HUMAIN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2CAD380-BBDE-4F90-8717-78C81A362B7E}"/>
              </a:ext>
            </a:extLst>
          </p:cNvPr>
          <p:cNvSpPr txBox="1"/>
          <p:nvPr/>
        </p:nvSpPr>
        <p:spPr>
          <a:xfrm>
            <a:off x="4867835" y="4088890"/>
            <a:ext cx="4595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   </a:t>
            </a:r>
            <a:r>
              <a:rPr lang="fr-FR" dirty="0">
                <a:hlinkClick r:id="rId3"/>
              </a:rPr>
              <a:t>Contact@cdpro.pro</a:t>
            </a:r>
            <a:r>
              <a:rPr lang="fr-FR" dirty="0"/>
              <a:t>                               </a:t>
            </a:r>
            <a:r>
              <a:rPr lang="fr-FR" sz="1600" dirty="0"/>
              <a:t>06 87 85 05 98</a:t>
            </a:r>
            <a:endParaRPr lang="fr-FR" dirty="0"/>
          </a:p>
        </p:txBody>
      </p:sp>
      <p:pic>
        <p:nvPicPr>
          <p:cNvPr id="4" name="Graphique 3" descr="Combiné">
            <a:extLst>
              <a:ext uri="{FF2B5EF4-FFF2-40B4-BE49-F238E27FC236}">
                <a16:creationId xmlns:a16="http://schemas.microsoft.com/office/drawing/2014/main" id="{04202DF2-E6AE-4D42-8649-02B248675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2231" y="4053168"/>
            <a:ext cx="322451" cy="322451"/>
          </a:xfrm>
          <a:prstGeom prst="rect">
            <a:avLst/>
          </a:prstGeom>
        </p:spPr>
      </p:pic>
      <p:pic>
        <p:nvPicPr>
          <p:cNvPr id="6" name="Graphique 5" descr="Internet">
            <a:extLst>
              <a:ext uri="{FF2B5EF4-FFF2-40B4-BE49-F238E27FC236}">
                <a16:creationId xmlns:a16="http://schemas.microsoft.com/office/drawing/2014/main" id="{A7672F6B-5D98-4310-AF95-E8F02F8885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22800" y="4053168"/>
            <a:ext cx="374276" cy="37427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Thème_CONTACTDP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 UFA FCG29 mars 2019" id="{F18C209F-1584-4F41-A540-8B83FB63B639}" vid="{E5861DA0-A8F6-844B-821F-3C73FA9BECF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 UFA FCG29 mars 2019</Template>
  <TotalTime>323</TotalTime>
  <Words>286</Words>
  <Application>Microsoft Office PowerPoint</Application>
  <PresentationFormat>Personnalisé</PresentationFormat>
  <Paragraphs>39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Apple Chancery</vt:lpstr>
      <vt:lpstr>Arial</vt:lpstr>
      <vt:lpstr>Calibri</vt:lpstr>
      <vt:lpstr>Wingdings</vt:lpstr>
      <vt:lpstr>Thème_CONTACTDPRO</vt:lpstr>
      <vt:lpstr>Un équipier en soutien</vt:lpstr>
      <vt:lpstr>Qui sommes nous ?</vt:lpstr>
      <vt:lpstr>Un salarié à moindre coût</vt:lpstr>
      <vt:lpstr> Votre futur  agent de développement !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Faciliter votre action</dc:title>
  <dc:creator>Romain Brunet-Manquat</dc:creator>
  <cp:lastModifiedBy>Romain Brunet-Manquat</cp:lastModifiedBy>
  <cp:revision>30</cp:revision>
  <dcterms:created xsi:type="dcterms:W3CDTF">2019-05-02T12:33:49Z</dcterms:created>
  <dcterms:modified xsi:type="dcterms:W3CDTF">2019-05-03T10:29:30Z</dcterms:modified>
</cp:coreProperties>
</file>