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0" r:id="rId1"/>
  </p:sldMasterIdLst>
  <p:notesMasterIdLst>
    <p:notesMasterId r:id="rId12"/>
  </p:notesMasterIdLst>
  <p:sldIdLst>
    <p:sldId id="498" r:id="rId2"/>
    <p:sldId id="514" r:id="rId3"/>
    <p:sldId id="520" r:id="rId4"/>
    <p:sldId id="523" r:id="rId5"/>
    <p:sldId id="525" r:id="rId6"/>
    <p:sldId id="515" r:id="rId7"/>
    <p:sldId id="518" r:id="rId8"/>
    <p:sldId id="517" r:id="rId9"/>
    <p:sldId id="509" r:id="rId10"/>
    <p:sldId id="315" r:id="rId11"/>
  </p:sldIdLst>
  <p:sldSz cx="10160000" cy="5715000"/>
  <p:notesSz cx="9144000" cy="6858000"/>
  <p:defaultTextStyle>
    <a:defPPr>
      <a:defRPr lang="fr-FR"/>
    </a:defPPr>
    <a:lvl1pPr algn="l" defTabSz="712788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355600" indent="101600" algn="l" defTabSz="712788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712788" indent="201613" algn="l" defTabSz="712788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068388" indent="303213" algn="l" defTabSz="712788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425575" indent="403225" algn="l" defTabSz="712788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4133"/>
    <a:srgbClr val="555050"/>
    <a:srgbClr val="E643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86420"/>
  </p:normalViewPr>
  <p:slideViewPr>
    <p:cSldViewPr snapToGrid="0" snapToObjects="1">
      <p:cViewPr varScale="1">
        <p:scale>
          <a:sx n="80" d="100"/>
          <a:sy n="80" d="100"/>
        </p:scale>
        <p:origin x="64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>
            <a:extLst>
              <a:ext uri="{FF2B5EF4-FFF2-40B4-BE49-F238E27FC236}">
                <a16:creationId xmlns:a16="http://schemas.microsoft.com/office/drawing/2014/main" id="{6A4D98EC-FC8A-C740-9D5A-E1EF0021F2C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71322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3A539C4-1E4B-B644-9A99-9F160466679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71322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1EDAD1D-4889-4269-871D-D0CE113B2A45}" type="datetimeFigureOut">
              <a:rPr lang="fr-FR"/>
              <a:pPr>
                <a:defRPr/>
              </a:pPr>
              <a:t>09/05/2019</a:t>
            </a:fld>
            <a:endParaRPr lang="fr-FR"/>
          </a:p>
        </p:txBody>
      </p:sp>
      <p:sp>
        <p:nvSpPr>
          <p:cNvPr id="4" name="Espace réservé de l’image des diapositives 3">
            <a:extLst>
              <a:ext uri="{FF2B5EF4-FFF2-40B4-BE49-F238E27FC236}">
                <a16:creationId xmlns:a16="http://schemas.microsoft.com/office/drawing/2014/main" id="{A6228878-B37E-B34D-AC34-E911DA2DCC3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notes 4">
            <a:extLst>
              <a:ext uri="{FF2B5EF4-FFF2-40B4-BE49-F238E27FC236}">
                <a16:creationId xmlns:a16="http://schemas.microsoft.com/office/drawing/2014/main" id="{A16DD863-F29F-6B48-AD52-7144A45A38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/>
              <a:t>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D994C28-91B0-1F43-9AB4-763225F4DBC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71322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F2653E8-82FF-AF49-BB9C-15FA70E74D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71322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19F9A2D-F2CF-4B9E-BD76-EA1450F7591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Espace réservé de l’image des diapositives 1">
            <a:extLst>
              <a:ext uri="{FF2B5EF4-FFF2-40B4-BE49-F238E27FC236}">
                <a16:creationId xmlns:a16="http://schemas.microsoft.com/office/drawing/2014/main" id="{B89DB1B1-41D8-4BC9-9AE6-9DC17AB5D2F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0" name="Espace réservé des notes 2">
            <a:extLst>
              <a:ext uri="{FF2B5EF4-FFF2-40B4-BE49-F238E27FC236}">
                <a16:creationId xmlns:a16="http://schemas.microsoft.com/office/drawing/2014/main" id="{F806CB99-6597-4A13-85A5-D3440DB9A0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  <p:sp>
        <p:nvSpPr>
          <p:cNvPr id="12291" name="Espace réservé du numéro de diapositive 3">
            <a:extLst>
              <a:ext uri="{FF2B5EF4-FFF2-40B4-BE49-F238E27FC236}">
                <a16:creationId xmlns:a16="http://schemas.microsoft.com/office/drawing/2014/main" id="{AAAD4E7D-473C-477B-B8B2-C613EDAEB6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12788" fontAlgn="base">
              <a:spcBef>
                <a:spcPct val="0"/>
              </a:spcBef>
              <a:spcAft>
                <a:spcPct val="0"/>
              </a:spcAft>
            </a:pPr>
            <a:fld id="{CE303D98-B1CC-42DF-B6A7-0D7D84914CBC}" type="slidenum">
              <a:rPr lang="fr-FR" altLang="fr-FR" sz="1200" smtClean="0"/>
              <a:pPr defTabSz="712788"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fr-FR" altLang="fr-FR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7132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FA0744-6A9E-874C-B00A-8C5B9AF7333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7132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9397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7132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FA0744-6A9E-874C-B00A-8C5B9AF7333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7132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2519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A0744-6A9E-874C-B00A-8C5B9AF73330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82879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Espace réservé de l’image des diapositives 1">
            <a:extLst>
              <a:ext uri="{FF2B5EF4-FFF2-40B4-BE49-F238E27FC236}">
                <a16:creationId xmlns:a16="http://schemas.microsoft.com/office/drawing/2014/main" id="{2B125916-79FC-4A2F-9D29-3B8F13CFCB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8" name="Espace réservé des notes 2">
            <a:extLst>
              <a:ext uri="{FF2B5EF4-FFF2-40B4-BE49-F238E27FC236}">
                <a16:creationId xmlns:a16="http://schemas.microsoft.com/office/drawing/2014/main" id="{4F716435-F5F4-4983-9978-DCE2DC4990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  <p:sp>
        <p:nvSpPr>
          <p:cNvPr id="14339" name="Espace réservé du numéro de diapositive 3">
            <a:extLst>
              <a:ext uri="{FF2B5EF4-FFF2-40B4-BE49-F238E27FC236}">
                <a16:creationId xmlns:a16="http://schemas.microsoft.com/office/drawing/2014/main" id="{E366F45E-78B9-42A7-9FED-EE3717ED1B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12788" fontAlgn="base">
              <a:spcBef>
                <a:spcPct val="0"/>
              </a:spcBef>
              <a:spcAft>
                <a:spcPct val="0"/>
              </a:spcAft>
            </a:pPr>
            <a:fld id="{0028A43F-1FB7-4CB9-85A4-5135D7129759}" type="slidenum">
              <a:rPr lang="fr-FR" altLang="fr-FR" sz="1200" smtClean="0"/>
              <a:pPr defTabSz="712788"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fr-FR" altLang="fr-FR" sz="1200"/>
          </a:p>
        </p:txBody>
      </p:sp>
    </p:spTree>
    <p:extLst>
      <p:ext uri="{BB962C8B-B14F-4D97-AF65-F5344CB8AC3E}">
        <p14:creationId xmlns:p14="http://schemas.microsoft.com/office/powerpoint/2010/main" val="3437234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1_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D1117BAB-1509-45A8-94EA-E3594B815AB0}"/>
              </a:ext>
            </a:extLst>
          </p:cNvPr>
          <p:cNvCxnSpPr/>
          <p:nvPr/>
        </p:nvCxnSpPr>
        <p:spPr>
          <a:xfrm>
            <a:off x="1828800" y="4205288"/>
            <a:ext cx="6445250" cy="0"/>
          </a:xfrm>
          <a:prstGeom prst="line">
            <a:avLst/>
          </a:prstGeom>
          <a:ln w="19050">
            <a:solidFill>
              <a:srgbClr val="55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>
            <a:extLst>
              <a:ext uri="{FF2B5EF4-FFF2-40B4-BE49-F238E27FC236}">
                <a16:creationId xmlns:a16="http://schemas.microsoft.com/office/drawing/2014/main" id="{2B341D85-EA1D-4434-9F16-3E79C3F36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438" y="4951413"/>
            <a:ext cx="1854200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9">
            <a:extLst>
              <a:ext uri="{FF2B5EF4-FFF2-40B4-BE49-F238E27FC236}">
                <a16:creationId xmlns:a16="http://schemas.microsoft.com/office/drawing/2014/main" id="{A4B1DFAF-38BB-4D6E-9AB4-37CF62DFD6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5072063"/>
            <a:ext cx="1395413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pour une image  8">
            <a:extLst>
              <a:ext uri="{FF2B5EF4-FFF2-40B4-BE49-F238E27FC236}">
                <a16:creationId xmlns:a16="http://schemas.microsoft.com/office/drawing/2014/main" id="{D3EC35E0-BAA7-C04C-9E65-A5A0A6B6E5E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10160000" cy="2862263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None/>
              <a:defRPr sz="1200" b="1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7FE95DB-92C1-9849-BC2E-112EB11658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8799" y="3495129"/>
            <a:ext cx="7620000" cy="639763"/>
          </a:xfrm>
        </p:spPr>
        <p:txBody>
          <a:bodyPr>
            <a:normAutofit/>
          </a:bodyPr>
          <a:lstStyle>
            <a:lvl1pPr algn="l">
              <a:defRPr sz="3399">
                <a:solidFill>
                  <a:srgbClr val="E64337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177F8FC-1FA5-2347-A983-8F8436BE9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4308255"/>
            <a:ext cx="4380992" cy="33969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rgbClr val="E64337"/>
                </a:solidFill>
              </a:defRPr>
            </a:lvl1pPr>
            <a:lvl2pPr marL="457222" indent="0" algn="ctr">
              <a:buNone/>
              <a:defRPr sz="2000"/>
            </a:lvl2pPr>
            <a:lvl3pPr marL="914442" indent="0" algn="ctr">
              <a:buNone/>
              <a:defRPr sz="1800"/>
            </a:lvl3pPr>
            <a:lvl4pPr marL="1371664" indent="0" algn="ctr">
              <a:buNone/>
              <a:defRPr sz="1601"/>
            </a:lvl4pPr>
            <a:lvl5pPr marL="1828884" indent="0" algn="ctr">
              <a:buNone/>
              <a:defRPr sz="1601"/>
            </a:lvl5pPr>
            <a:lvl6pPr marL="2286106" indent="0" algn="ctr">
              <a:buNone/>
              <a:defRPr sz="1601"/>
            </a:lvl6pPr>
            <a:lvl7pPr marL="2743326" indent="0" algn="ctr">
              <a:buNone/>
              <a:defRPr sz="1601"/>
            </a:lvl7pPr>
            <a:lvl8pPr marL="3200548" indent="0" algn="ctr">
              <a:buNone/>
              <a:defRPr sz="1601"/>
            </a:lvl8pPr>
            <a:lvl9pPr marL="3657768" indent="0" algn="ctr">
              <a:buNone/>
              <a:defRPr sz="1601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11" name="Espace réservé du texte 25">
            <a:extLst>
              <a:ext uri="{FF2B5EF4-FFF2-40B4-BE49-F238E27FC236}">
                <a16:creationId xmlns:a16="http://schemas.microsoft.com/office/drawing/2014/main" id="{0056A694-1F50-DB4D-94B6-9B1011F6531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3318" y="5240402"/>
            <a:ext cx="1574801" cy="1999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101" b="1">
                <a:solidFill>
                  <a:srgbClr val="555050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Espace réservé de la date 3">
            <a:extLst>
              <a:ext uri="{FF2B5EF4-FFF2-40B4-BE49-F238E27FC236}">
                <a16:creationId xmlns:a16="http://schemas.microsoft.com/office/drawing/2014/main" id="{854E1356-C921-43DE-8EFE-94BC95421F54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69863" y="5548313"/>
            <a:ext cx="1568450" cy="188912"/>
          </a:xfrm>
        </p:spPr>
        <p:txBody>
          <a:bodyPr/>
          <a:lstStyle>
            <a:lvl1pPr>
              <a:defRPr sz="1050">
                <a:solidFill>
                  <a:srgbClr val="555050"/>
                </a:solidFill>
              </a:defRPr>
            </a:lvl1pPr>
          </a:lstStyle>
          <a:p>
            <a:pPr>
              <a:defRPr/>
            </a:pPr>
            <a:r>
              <a:rPr lang="fr-FR"/>
              <a:t>mare-nostrum.eu</a:t>
            </a:r>
            <a:endParaRPr lang="fr-FR" dirty="0"/>
          </a:p>
        </p:txBody>
      </p:sp>
      <p:sp>
        <p:nvSpPr>
          <p:cNvPr id="12" name="Espace réservé du pied de page 4">
            <a:extLst>
              <a:ext uri="{FF2B5EF4-FFF2-40B4-BE49-F238E27FC236}">
                <a16:creationId xmlns:a16="http://schemas.microsoft.com/office/drawing/2014/main" id="{CF721326-4E42-4933-8BA5-B2569AE56BA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365500" y="5434013"/>
            <a:ext cx="3429000" cy="303212"/>
          </a:xfrm>
        </p:spPr>
        <p:txBody>
          <a:bodyPr/>
          <a:lstStyle>
            <a:lvl1pPr>
              <a:defRPr sz="1050">
                <a:solidFill>
                  <a:srgbClr val="55505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id="{0614A23C-CE85-4236-999F-D4BC9096B72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9463088" y="5545138"/>
            <a:ext cx="563562" cy="225425"/>
          </a:xfrm>
        </p:spPr>
        <p:txBody>
          <a:bodyPr/>
          <a:lstStyle>
            <a:lvl1pPr>
              <a:defRPr sz="800">
                <a:solidFill>
                  <a:srgbClr val="555050"/>
                </a:solidFill>
              </a:defRPr>
            </a:lvl1pPr>
          </a:lstStyle>
          <a:p>
            <a:pPr>
              <a:defRPr/>
            </a:pPr>
            <a:fld id="{AB500AF6-FEBD-4334-A3F8-5C9B9EB794A0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01576600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2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513C57-DAE8-4160-8B10-04B0DB8B02B7}"/>
              </a:ext>
            </a:extLst>
          </p:cNvPr>
          <p:cNvSpPr/>
          <p:nvPr/>
        </p:nvSpPr>
        <p:spPr>
          <a:xfrm>
            <a:off x="1588" y="-9525"/>
            <a:ext cx="6645275" cy="5672138"/>
          </a:xfrm>
          <a:prstGeom prst="rect">
            <a:avLst/>
          </a:prstGeom>
          <a:solidFill>
            <a:srgbClr val="E643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32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956" dirty="0">
              <a:solidFill>
                <a:srgbClr val="FFC629"/>
              </a:solidFill>
            </a:endParaRPr>
          </a:p>
        </p:txBody>
      </p:sp>
      <p:pic>
        <p:nvPicPr>
          <p:cNvPr id="9" name="Image 7">
            <a:extLst>
              <a:ext uri="{FF2B5EF4-FFF2-40B4-BE49-F238E27FC236}">
                <a16:creationId xmlns:a16="http://schemas.microsoft.com/office/drawing/2014/main" id="{C2B27428-15A3-48D3-8470-25A7105D6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6225" y="4652963"/>
            <a:ext cx="2279650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6718BAD-7056-4D6F-90DB-09BAE02DE2FE}"/>
              </a:ext>
            </a:extLst>
          </p:cNvPr>
          <p:cNvSpPr/>
          <p:nvPr/>
        </p:nvSpPr>
        <p:spPr>
          <a:xfrm>
            <a:off x="0" y="5521325"/>
            <a:ext cx="10160000" cy="215900"/>
          </a:xfrm>
          <a:prstGeom prst="rect">
            <a:avLst/>
          </a:prstGeom>
          <a:solidFill>
            <a:srgbClr val="309D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32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956"/>
          </a:p>
        </p:txBody>
      </p:sp>
      <p:pic>
        <p:nvPicPr>
          <p:cNvPr id="11" name="Image 9">
            <a:extLst>
              <a:ext uri="{FF2B5EF4-FFF2-40B4-BE49-F238E27FC236}">
                <a16:creationId xmlns:a16="http://schemas.microsoft.com/office/drawing/2014/main" id="{C2CFF451-562C-48C4-B016-53BC5BA82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288" y="5056188"/>
            <a:ext cx="1038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7FE95DB-92C1-9849-BC2E-112EB11658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5020" y="1916444"/>
            <a:ext cx="3540961" cy="1503234"/>
          </a:xfrm>
        </p:spPr>
        <p:txBody>
          <a:bodyPr>
            <a:noAutofit/>
          </a:bodyPr>
          <a:lstStyle>
            <a:lvl1pPr algn="l">
              <a:defRPr sz="4801" b="1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7D1B1D1A-F34F-6143-890F-C56045FCFA8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94501" y="2447012"/>
            <a:ext cx="1396998" cy="10585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fr-FR" sz="13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4322D265-EA9F-244D-B73D-8EC57191BED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461338" y="1766380"/>
            <a:ext cx="1396998" cy="311762"/>
          </a:xfrm>
        </p:spPr>
        <p:txBody>
          <a:bodyPr>
            <a:noAutofit/>
          </a:bodyPr>
          <a:lstStyle>
            <a:lvl1pPr marL="0" indent="0">
              <a:buNone/>
              <a:defRPr sz="2201" b="1">
                <a:solidFill>
                  <a:srgbClr val="555050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1" name="Espace réservé du texte 2">
            <a:extLst>
              <a:ext uri="{FF2B5EF4-FFF2-40B4-BE49-F238E27FC236}">
                <a16:creationId xmlns:a16="http://schemas.microsoft.com/office/drawing/2014/main" id="{50D40D34-AF54-8242-95A3-A56053F9A30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461338" y="2428845"/>
            <a:ext cx="1396998" cy="10767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fr-FR" sz="13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9" name="Espace réservé du texte 6">
            <a:extLst>
              <a:ext uri="{FF2B5EF4-FFF2-40B4-BE49-F238E27FC236}">
                <a16:creationId xmlns:a16="http://schemas.microsoft.com/office/drawing/2014/main" id="{7095324F-3262-0145-99BF-FC443484E82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797792" y="1766380"/>
            <a:ext cx="1396998" cy="311762"/>
          </a:xfrm>
        </p:spPr>
        <p:txBody>
          <a:bodyPr>
            <a:noAutofit/>
          </a:bodyPr>
          <a:lstStyle>
            <a:lvl1pPr marL="0" indent="0">
              <a:buNone/>
              <a:defRPr sz="2201" b="1">
                <a:solidFill>
                  <a:srgbClr val="555050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F1A6F339-8972-477E-BE92-B1727F6ED734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9463088" y="5511800"/>
            <a:ext cx="563562" cy="225425"/>
          </a:xfr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8ABB6CD-977B-46B5-981C-F6B952597FF8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13" name="Espace réservé de la date 3">
            <a:extLst>
              <a:ext uri="{FF2B5EF4-FFF2-40B4-BE49-F238E27FC236}">
                <a16:creationId xmlns:a16="http://schemas.microsoft.com/office/drawing/2014/main" id="{AA2C8FCD-20F5-426D-87F9-E3EEDD87FD13}"/>
              </a:ext>
            </a:extLst>
          </p:cNvPr>
          <p:cNvSpPr>
            <a:spLocks noGrp="1"/>
          </p:cNvSpPr>
          <p:nvPr>
            <p:ph type="dt" sz="half" idx="26"/>
          </p:nvPr>
        </p:nvSpPr>
        <p:spPr>
          <a:xfrm>
            <a:off x="169863" y="5476875"/>
            <a:ext cx="1568450" cy="188913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mare-nostrum.eu</a:t>
            </a:r>
            <a:endParaRPr lang="fr-FR" dirty="0"/>
          </a:p>
        </p:txBody>
      </p:sp>
      <p:sp>
        <p:nvSpPr>
          <p:cNvPr id="14" name="Espace réservé du pied de page 4">
            <a:extLst>
              <a:ext uri="{FF2B5EF4-FFF2-40B4-BE49-F238E27FC236}">
                <a16:creationId xmlns:a16="http://schemas.microsoft.com/office/drawing/2014/main" id="{301C8F98-39C7-4CD8-8813-D35CE4E9AA21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3365500" y="5434013"/>
            <a:ext cx="3429000" cy="303212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4296664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2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6">
            <a:extLst>
              <a:ext uri="{FF2B5EF4-FFF2-40B4-BE49-F238E27FC236}">
                <a16:creationId xmlns:a16="http://schemas.microsoft.com/office/drawing/2014/main" id="{F3FE595D-D851-4F8B-B6D3-358E7DCA3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6225" y="4652963"/>
            <a:ext cx="2279650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DAA911D-C2C3-404F-9DC7-64C3B0B80F76}"/>
              </a:ext>
            </a:extLst>
          </p:cNvPr>
          <p:cNvSpPr/>
          <p:nvPr/>
        </p:nvSpPr>
        <p:spPr>
          <a:xfrm>
            <a:off x="0" y="5521325"/>
            <a:ext cx="10160000" cy="193675"/>
          </a:xfrm>
          <a:prstGeom prst="rect">
            <a:avLst/>
          </a:prstGeom>
          <a:solidFill>
            <a:srgbClr val="309D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32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956"/>
          </a:p>
        </p:txBody>
      </p:sp>
      <p:pic>
        <p:nvPicPr>
          <p:cNvPr id="11" name="Image 9">
            <a:extLst>
              <a:ext uri="{FF2B5EF4-FFF2-40B4-BE49-F238E27FC236}">
                <a16:creationId xmlns:a16="http://schemas.microsoft.com/office/drawing/2014/main" id="{9719E39E-CB7A-4C0C-8C30-40BB9C96C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4824413"/>
            <a:ext cx="166211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7FF2ECA7-3772-4085-B421-06B78B2A617F}"/>
              </a:ext>
            </a:extLst>
          </p:cNvPr>
          <p:cNvCxnSpPr/>
          <p:nvPr/>
        </p:nvCxnSpPr>
        <p:spPr>
          <a:xfrm>
            <a:off x="358775" y="612775"/>
            <a:ext cx="2760663" cy="0"/>
          </a:xfrm>
          <a:prstGeom prst="line">
            <a:avLst/>
          </a:prstGeom>
          <a:ln>
            <a:solidFill>
              <a:srgbClr val="231F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1">
            <a:extLst>
              <a:ext uri="{FF2B5EF4-FFF2-40B4-BE49-F238E27FC236}">
                <a16:creationId xmlns:a16="http://schemas.microsoft.com/office/drawing/2014/main" id="{997E94E5-E1F8-4CCD-B4BB-BCDED82FF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288" y="5056188"/>
            <a:ext cx="1038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7FE95DB-92C1-9849-BC2E-112EB11658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2262" y="247154"/>
            <a:ext cx="3540961" cy="364992"/>
          </a:xfrm>
        </p:spPr>
        <p:txBody>
          <a:bodyPr>
            <a:noAutofit/>
          </a:bodyPr>
          <a:lstStyle>
            <a:lvl1pPr algn="l">
              <a:defRPr sz="2201" b="1">
                <a:solidFill>
                  <a:srgbClr val="E64337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5A08F285-6A68-314D-A3E7-3815F30119D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219700" y="2136776"/>
            <a:ext cx="3167063" cy="1152525"/>
          </a:xfrm>
        </p:spPr>
        <p:txBody>
          <a:bodyPr rtlCol="0">
            <a:normAutofit/>
          </a:bodyPr>
          <a:lstStyle/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26" name="Espace réservé du texte 6">
            <a:extLst>
              <a:ext uri="{FF2B5EF4-FFF2-40B4-BE49-F238E27FC236}">
                <a16:creationId xmlns:a16="http://schemas.microsoft.com/office/drawing/2014/main" id="{54B0DF42-A6B6-C84A-8F6C-6A653154F4E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766023" y="1256465"/>
            <a:ext cx="3168352" cy="311762"/>
          </a:xfrm>
        </p:spPr>
        <p:txBody>
          <a:bodyPr>
            <a:noAutofit/>
          </a:bodyPr>
          <a:lstStyle>
            <a:lvl1pPr marL="0" indent="0">
              <a:buNone/>
              <a:defRPr sz="2201" b="1">
                <a:solidFill>
                  <a:srgbClr val="E64337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8" name="Espace réservé du texte 6">
            <a:extLst>
              <a:ext uri="{FF2B5EF4-FFF2-40B4-BE49-F238E27FC236}">
                <a16:creationId xmlns:a16="http://schemas.microsoft.com/office/drawing/2014/main" id="{2D5E079B-A583-154A-A7E7-89C073F1688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218413" y="1256465"/>
            <a:ext cx="3168352" cy="311762"/>
          </a:xfrm>
        </p:spPr>
        <p:txBody>
          <a:bodyPr>
            <a:noAutofit/>
          </a:bodyPr>
          <a:lstStyle>
            <a:lvl1pPr marL="0" indent="0">
              <a:buNone/>
              <a:defRPr sz="2201" b="1">
                <a:solidFill>
                  <a:srgbClr val="E64337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9" name="Espace réservé du texte 2">
            <a:extLst>
              <a:ext uri="{FF2B5EF4-FFF2-40B4-BE49-F238E27FC236}">
                <a16:creationId xmlns:a16="http://schemas.microsoft.com/office/drawing/2014/main" id="{A9978543-0A67-594F-BF28-F8C37E82FC3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751412" y="1739123"/>
            <a:ext cx="3182963" cy="2558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fr-FR" sz="13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0" name="Espace réservé du texte 2">
            <a:extLst>
              <a:ext uri="{FF2B5EF4-FFF2-40B4-BE49-F238E27FC236}">
                <a16:creationId xmlns:a16="http://schemas.microsoft.com/office/drawing/2014/main" id="{9B27175F-728F-5940-AFCD-4B5EA568E81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218413" y="1739617"/>
            <a:ext cx="3168352" cy="25580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fr-FR" sz="13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Espace réservé du numéro de diapositive 5">
            <a:extLst>
              <a:ext uri="{FF2B5EF4-FFF2-40B4-BE49-F238E27FC236}">
                <a16:creationId xmlns:a16="http://schemas.microsoft.com/office/drawing/2014/main" id="{C17730F2-A5CD-46AD-B9D5-2420CF343883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9463088" y="5511800"/>
            <a:ext cx="563562" cy="225425"/>
          </a:xfr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3364B02-819A-4F33-A66A-A41F79E8B2D9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15" name="Espace réservé de la date 3">
            <a:extLst>
              <a:ext uri="{FF2B5EF4-FFF2-40B4-BE49-F238E27FC236}">
                <a16:creationId xmlns:a16="http://schemas.microsoft.com/office/drawing/2014/main" id="{D251EE97-154E-41B3-88F5-981199B951B6}"/>
              </a:ext>
            </a:extLst>
          </p:cNvPr>
          <p:cNvSpPr>
            <a:spLocks noGrp="1"/>
          </p:cNvSpPr>
          <p:nvPr>
            <p:ph type="dt" sz="half" idx="26"/>
          </p:nvPr>
        </p:nvSpPr>
        <p:spPr>
          <a:xfrm>
            <a:off x="169863" y="5521325"/>
            <a:ext cx="1568450" cy="188913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mare-nostrum.eu</a:t>
            </a:r>
            <a:endParaRPr lang="fr-FR" dirty="0"/>
          </a:p>
        </p:txBody>
      </p:sp>
      <p:sp>
        <p:nvSpPr>
          <p:cNvPr id="16" name="Espace réservé du pied de page 4">
            <a:extLst>
              <a:ext uri="{FF2B5EF4-FFF2-40B4-BE49-F238E27FC236}">
                <a16:creationId xmlns:a16="http://schemas.microsoft.com/office/drawing/2014/main" id="{74BC4626-88A4-47E6-968C-A8DFD1945991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3365500" y="5434013"/>
            <a:ext cx="3429000" cy="303212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2054731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3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D726B44-5FE4-4CD2-8BD3-4D7A45BB1D3C}"/>
              </a:ext>
            </a:extLst>
          </p:cNvPr>
          <p:cNvSpPr/>
          <p:nvPr/>
        </p:nvSpPr>
        <p:spPr>
          <a:xfrm>
            <a:off x="1588" y="3144838"/>
            <a:ext cx="3494087" cy="2517775"/>
          </a:xfrm>
          <a:prstGeom prst="rect">
            <a:avLst/>
          </a:prstGeom>
          <a:solidFill>
            <a:srgbClr val="E643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32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956" dirty="0"/>
          </a:p>
        </p:txBody>
      </p:sp>
      <p:pic>
        <p:nvPicPr>
          <p:cNvPr id="11" name="Image 7">
            <a:extLst>
              <a:ext uri="{FF2B5EF4-FFF2-40B4-BE49-F238E27FC236}">
                <a16:creationId xmlns:a16="http://schemas.microsoft.com/office/drawing/2014/main" id="{E61FE668-88E9-47DD-BF2E-7F002A501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4775200"/>
            <a:ext cx="2279650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C0C0EC8-F365-496D-918A-17E1732FF82A}"/>
              </a:ext>
            </a:extLst>
          </p:cNvPr>
          <p:cNvSpPr/>
          <p:nvPr/>
        </p:nvSpPr>
        <p:spPr>
          <a:xfrm>
            <a:off x="0" y="5521325"/>
            <a:ext cx="10160000" cy="193675"/>
          </a:xfrm>
          <a:prstGeom prst="rect">
            <a:avLst/>
          </a:prstGeom>
          <a:solidFill>
            <a:srgbClr val="309D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32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956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7FE95DB-92C1-9849-BC2E-112EB11658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55864" y="770783"/>
            <a:ext cx="3540961" cy="487648"/>
          </a:xfrm>
        </p:spPr>
        <p:txBody>
          <a:bodyPr>
            <a:noAutofit/>
          </a:bodyPr>
          <a:lstStyle>
            <a:lvl1pPr algn="l">
              <a:defRPr sz="3399" b="1">
                <a:solidFill>
                  <a:srgbClr val="E64337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9AFDFFD9-9CE0-2F4B-94A7-D9E8505C9096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3495675" cy="3144838"/>
          </a:xfrm>
        </p:spPr>
        <p:txBody>
          <a:bodyPr rtlCol="0">
            <a:normAutofit/>
          </a:bodyPr>
          <a:lstStyle/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29" name="Espace réservé du texte 6">
            <a:extLst>
              <a:ext uri="{FF2B5EF4-FFF2-40B4-BE49-F238E27FC236}">
                <a16:creationId xmlns:a16="http://schemas.microsoft.com/office/drawing/2014/main" id="{A757C0AD-9E27-0B4B-B361-5B04D9A8828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55864" y="2353445"/>
            <a:ext cx="1440160" cy="311762"/>
          </a:xfrm>
        </p:spPr>
        <p:txBody>
          <a:bodyPr>
            <a:noAutofit/>
          </a:bodyPr>
          <a:lstStyle>
            <a:lvl1pPr marL="0" indent="0">
              <a:buNone/>
              <a:defRPr sz="2201" b="1">
                <a:solidFill>
                  <a:srgbClr val="555050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0" name="Espace réservé du texte 6">
            <a:extLst>
              <a:ext uri="{FF2B5EF4-FFF2-40B4-BE49-F238E27FC236}">
                <a16:creationId xmlns:a16="http://schemas.microsoft.com/office/drawing/2014/main" id="{5EB4BD9B-7840-E249-A098-ED00A29FB9C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937296" y="2353445"/>
            <a:ext cx="1397871" cy="311762"/>
          </a:xfrm>
        </p:spPr>
        <p:txBody>
          <a:bodyPr>
            <a:noAutofit/>
          </a:bodyPr>
          <a:lstStyle>
            <a:lvl1pPr marL="0" indent="0">
              <a:buNone/>
              <a:defRPr sz="2201" b="1">
                <a:solidFill>
                  <a:srgbClr val="555050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1" name="Espace réservé du texte 2">
            <a:extLst>
              <a:ext uri="{FF2B5EF4-FFF2-40B4-BE49-F238E27FC236}">
                <a16:creationId xmlns:a16="http://schemas.microsoft.com/office/drawing/2014/main" id="{2FDCBD30-4FEB-654B-9E85-88E8F1A5F6F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855865" y="2761906"/>
            <a:ext cx="1440160" cy="20130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fr-FR" sz="13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2" name="Espace réservé du texte 2">
            <a:extLst>
              <a:ext uri="{FF2B5EF4-FFF2-40B4-BE49-F238E27FC236}">
                <a16:creationId xmlns:a16="http://schemas.microsoft.com/office/drawing/2014/main" id="{1A72476A-2A61-8A49-AF42-6DB36879C69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944098" y="2761906"/>
            <a:ext cx="1391071" cy="20130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fr-FR" sz="13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C2A05DD4-B8FE-AD4C-9CB9-807168D581B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976438" y="2353445"/>
            <a:ext cx="1440160" cy="311762"/>
          </a:xfrm>
        </p:spPr>
        <p:txBody>
          <a:bodyPr>
            <a:noAutofit/>
          </a:bodyPr>
          <a:lstStyle>
            <a:lvl1pPr marL="0" indent="0">
              <a:buNone/>
              <a:defRPr sz="2201" b="1">
                <a:solidFill>
                  <a:srgbClr val="555050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9" name="Espace réservé du texte 2">
            <a:extLst>
              <a:ext uri="{FF2B5EF4-FFF2-40B4-BE49-F238E27FC236}">
                <a16:creationId xmlns:a16="http://schemas.microsoft.com/office/drawing/2014/main" id="{9158353B-369D-BA4A-8C73-EA775CBD0B65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976440" y="2761906"/>
            <a:ext cx="1440160" cy="20130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fr-FR" sz="13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id="{28323A98-371F-48EE-931E-A22478A9DE28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>
          <a:xfrm>
            <a:off x="9463088" y="5521325"/>
            <a:ext cx="563562" cy="225425"/>
          </a:xfr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40F41BF-176B-4620-A0BE-60D7D3CB5DAF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14" name="Espace réservé de la date 3">
            <a:extLst>
              <a:ext uri="{FF2B5EF4-FFF2-40B4-BE49-F238E27FC236}">
                <a16:creationId xmlns:a16="http://schemas.microsoft.com/office/drawing/2014/main" id="{3DA30E5D-99FE-4D5B-921F-DB8FDEDDB83B}"/>
              </a:ext>
            </a:extLst>
          </p:cNvPr>
          <p:cNvSpPr>
            <a:spLocks noGrp="1"/>
          </p:cNvSpPr>
          <p:nvPr>
            <p:ph type="dt" sz="half" idx="29"/>
          </p:nvPr>
        </p:nvSpPr>
        <p:spPr>
          <a:xfrm>
            <a:off x="169863" y="5521325"/>
            <a:ext cx="1568450" cy="188913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mare-nostrum.eu</a:t>
            </a:r>
            <a:endParaRPr lang="fr-FR" dirty="0"/>
          </a:p>
        </p:txBody>
      </p:sp>
      <p:sp>
        <p:nvSpPr>
          <p:cNvPr id="15" name="Espace réservé du pied de page 4">
            <a:extLst>
              <a:ext uri="{FF2B5EF4-FFF2-40B4-BE49-F238E27FC236}">
                <a16:creationId xmlns:a16="http://schemas.microsoft.com/office/drawing/2014/main" id="{13E5677A-79FE-4DCD-B053-801471160176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>
          <a:xfrm>
            <a:off x="3365500" y="5449888"/>
            <a:ext cx="3429000" cy="303212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8517937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3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0AA43A2-81E7-46F0-9F82-38B87886BBD9}"/>
              </a:ext>
            </a:extLst>
          </p:cNvPr>
          <p:cNvSpPr/>
          <p:nvPr/>
        </p:nvSpPr>
        <p:spPr>
          <a:xfrm>
            <a:off x="0" y="-9525"/>
            <a:ext cx="3640138" cy="5754688"/>
          </a:xfrm>
          <a:prstGeom prst="rect">
            <a:avLst/>
          </a:prstGeom>
          <a:solidFill>
            <a:srgbClr val="E643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32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956" dirty="0">
              <a:solidFill>
                <a:srgbClr val="231F20"/>
              </a:solidFill>
            </a:endParaRP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37733EA4-DA0B-4350-A6F5-CDB0EBFBE7A6}"/>
              </a:ext>
            </a:extLst>
          </p:cNvPr>
          <p:cNvCxnSpPr/>
          <p:nvPr/>
        </p:nvCxnSpPr>
        <p:spPr>
          <a:xfrm>
            <a:off x="423863" y="2792413"/>
            <a:ext cx="2760662" cy="0"/>
          </a:xfrm>
          <a:prstGeom prst="line">
            <a:avLst/>
          </a:prstGeom>
          <a:ln>
            <a:solidFill>
              <a:srgbClr val="55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9">
            <a:extLst>
              <a:ext uri="{FF2B5EF4-FFF2-40B4-BE49-F238E27FC236}">
                <a16:creationId xmlns:a16="http://schemas.microsoft.com/office/drawing/2014/main" id="{7CA4F3BB-1995-4BA4-B0F8-4A20D74575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338" y="1971675"/>
            <a:ext cx="5437187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7FE95DB-92C1-9849-BC2E-112EB11658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1788" y="435662"/>
            <a:ext cx="1168414" cy="533602"/>
          </a:xfrm>
        </p:spPr>
        <p:txBody>
          <a:bodyPr>
            <a:normAutofit/>
          </a:bodyPr>
          <a:lstStyle>
            <a:lvl1pPr algn="l">
              <a:defRPr sz="2201" b="1">
                <a:solidFill>
                  <a:srgbClr val="555050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5" name="Espace réservé du texte 6">
            <a:extLst>
              <a:ext uri="{FF2B5EF4-FFF2-40B4-BE49-F238E27FC236}">
                <a16:creationId xmlns:a16="http://schemas.microsoft.com/office/drawing/2014/main" id="{CE4A1948-B7EF-A546-BA51-3487F3C13C5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23132" y="1157218"/>
            <a:ext cx="1396998" cy="311762"/>
          </a:xfrm>
        </p:spPr>
        <p:txBody>
          <a:bodyPr>
            <a:noAutofit/>
          </a:bodyPr>
          <a:lstStyle>
            <a:lvl1pPr marL="0" indent="0">
              <a:buNone/>
              <a:defRPr sz="2201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6" name="Espace réservé du texte 6">
            <a:extLst>
              <a:ext uri="{FF2B5EF4-FFF2-40B4-BE49-F238E27FC236}">
                <a16:creationId xmlns:a16="http://schemas.microsoft.com/office/drawing/2014/main" id="{67553884-21AC-6942-B103-7B84A18D97E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23130" y="1958298"/>
            <a:ext cx="1396998" cy="311762"/>
          </a:xfrm>
        </p:spPr>
        <p:txBody>
          <a:bodyPr>
            <a:noAutofit/>
          </a:bodyPr>
          <a:lstStyle>
            <a:lvl1pPr marL="0" indent="0">
              <a:buNone/>
              <a:defRPr sz="2201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A608C2EC-580E-DB44-B878-F005C0067CF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23131" y="1584899"/>
            <a:ext cx="2572516" cy="1721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fr-FR" sz="1200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04E033FE-3BE0-AE42-A86C-FBDC6E5C9DD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23131" y="2377755"/>
            <a:ext cx="2572516" cy="191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fr-FR" sz="1200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4" name="Espace réservé du texte 6">
            <a:extLst>
              <a:ext uri="{FF2B5EF4-FFF2-40B4-BE49-F238E27FC236}">
                <a16:creationId xmlns:a16="http://schemas.microsoft.com/office/drawing/2014/main" id="{25C23455-F441-AE48-932B-DE6313249E7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31788" y="2993864"/>
            <a:ext cx="1440160" cy="311762"/>
          </a:xfrm>
        </p:spPr>
        <p:txBody>
          <a:bodyPr>
            <a:noAutofit/>
          </a:bodyPr>
          <a:lstStyle>
            <a:lvl1pPr marL="0" indent="0">
              <a:buNone/>
              <a:defRPr sz="2201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5" name="Espace réservé du texte 2">
            <a:extLst>
              <a:ext uri="{FF2B5EF4-FFF2-40B4-BE49-F238E27FC236}">
                <a16:creationId xmlns:a16="http://schemas.microsoft.com/office/drawing/2014/main" id="{235EC1DF-EA57-B147-B10B-50688F1FCA8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23131" y="3465383"/>
            <a:ext cx="2572516" cy="167519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fr-FR" sz="1200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Espace réservé de la date 3">
            <a:extLst>
              <a:ext uri="{FF2B5EF4-FFF2-40B4-BE49-F238E27FC236}">
                <a16:creationId xmlns:a16="http://schemas.microsoft.com/office/drawing/2014/main" id="{D59141A0-45CC-4278-B576-EF1CF808EF07}"/>
              </a:ext>
            </a:extLst>
          </p:cNvPr>
          <p:cNvSpPr>
            <a:spLocks noGrp="1"/>
          </p:cNvSpPr>
          <p:nvPr>
            <p:ph type="dt" sz="half" idx="28"/>
          </p:nvPr>
        </p:nvSpPr>
        <p:spPr>
          <a:xfrm>
            <a:off x="169863" y="5521325"/>
            <a:ext cx="1568450" cy="188913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mare-nostrum.eu</a:t>
            </a:r>
            <a:endParaRPr lang="fr-FR" dirty="0"/>
          </a:p>
        </p:txBody>
      </p:sp>
      <p:sp>
        <p:nvSpPr>
          <p:cNvPr id="13" name="Espace réservé du pied de page 4">
            <a:extLst>
              <a:ext uri="{FF2B5EF4-FFF2-40B4-BE49-F238E27FC236}">
                <a16:creationId xmlns:a16="http://schemas.microsoft.com/office/drawing/2014/main" id="{D8E3329A-0BC2-4982-A9E2-79908B73B408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>
          <a:xfrm>
            <a:off x="3365500" y="5449888"/>
            <a:ext cx="3429000" cy="303212"/>
          </a:xfrm>
        </p:spPr>
        <p:txBody>
          <a:bodyPr/>
          <a:lstStyle>
            <a:lvl1pPr>
              <a:defRPr sz="1050">
                <a:solidFill>
                  <a:srgbClr val="53575A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4" name="Espace réservé du numéro de diapositive 5">
            <a:extLst>
              <a:ext uri="{FF2B5EF4-FFF2-40B4-BE49-F238E27FC236}">
                <a16:creationId xmlns:a16="http://schemas.microsoft.com/office/drawing/2014/main" id="{F7599BB2-E792-4CCD-827C-B00D905A39AC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>
          <a:xfrm>
            <a:off x="9463088" y="5521325"/>
            <a:ext cx="563562" cy="225425"/>
          </a:xfrm>
        </p:spPr>
        <p:txBody>
          <a:bodyPr/>
          <a:lstStyle>
            <a:lvl1pPr>
              <a:defRPr sz="800">
                <a:solidFill>
                  <a:srgbClr val="53575A"/>
                </a:solidFill>
              </a:defRPr>
            </a:lvl1pPr>
          </a:lstStyle>
          <a:p>
            <a:pPr>
              <a:defRPr/>
            </a:pPr>
            <a:fld id="{A5D0925B-8491-4C80-8758-C848CDEE86FA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35057108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4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D56AC81-2A89-4986-A3CF-AE835F7BEC62}"/>
              </a:ext>
            </a:extLst>
          </p:cNvPr>
          <p:cNvSpPr/>
          <p:nvPr/>
        </p:nvSpPr>
        <p:spPr>
          <a:xfrm>
            <a:off x="0" y="5521325"/>
            <a:ext cx="10160000" cy="193675"/>
          </a:xfrm>
          <a:prstGeom prst="rect">
            <a:avLst/>
          </a:prstGeom>
          <a:solidFill>
            <a:srgbClr val="309D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32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956"/>
          </a:p>
        </p:txBody>
      </p:sp>
      <p:pic>
        <p:nvPicPr>
          <p:cNvPr id="9" name="Image 7">
            <a:extLst>
              <a:ext uri="{FF2B5EF4-FFF2-40B4-BE49-F238E27FC236}">
                <a16:creationId xmlns:a16="http://schemas.microsoft.com/office/drawing/2014/main" id="{361BF5E4-FD23-48F9-94C5-7D2E0A4EC1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288" y="5056188"/>
            <a:ext cx="1038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B9013422-A325-6C46-B534-84A4DD9CB04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"/>
            <a:ext cx="5080001" cy="5715000"/>
          </a:xfrm>
        </p:spPr>
        <p:txBody>
          <a:bodyPr rtlCol="0">
            <a:normAutofit/>
          </a:bodyPr>
          <a:lstStyle/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7FE95DB-92C1-9849-BC2E-112EB11658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5731" y="1539856"/>
            <a:ext cx="3974152" cy="1443452"/>
          </a:xfrm>
        </p:spPr>
        <p:txBody>
          <a:bodyPr>
            <a:noAutofit/>
          </a:bodyPr>
          <a:lstStyle>
            <a:lvl1pPr algn="l">
              <a:defRPr sz="4801" b="1">
                <a:solidFill>
                  <a:srgbClr val="E64337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1" name="Espace réservé du texte 25">
            <a:extLst>
              <a:ext uri="{FF2B5EF4-FFF2-40B4-BE49-F238E27FC236}">
                <a16:creationId xmlns:a16="http://schemas.microsoft.com/office/drawing/2014/main" id="{0056A694-1F50-DB4D-94B6-9B1011F6531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15732" y="721202"/>
            <a:ext cx="1443038" cy="2110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1" b="1">
                <a:solidFill>
                  <a:srgbClr val="E64337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6" name="Espace réservé du texte 3">
            <a:extLst>
              <a:ext uri="{FF2B5EF4-FFF2-40B4-BE49-F238E27FC236}">
                <a16:creationId xmlns:a16="http://schemas.microsoft.com/office/drawing/2014/main" id="{FC7B9029-ADCC-3243-B968-F5B5325969F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15733" y="964947"/>
            <a:ext cx="1443036" cy="3503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fr-FR" sz="1001" b="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439F288B-C684-534B-99C0-C112B410050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687581" y="3120568"/>
            <a:ext cx="3182963" cy="153278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fr-FR" sz="12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Espace réservé de la date 3">
            <a:extLst>
              <a:ext uri="{FF2B5EF4-FFF2-40B4-BE49-F238E27FC236}">
                <a16:creationId xmlns:a16="http://schemas.microsoft.com/office/drawing/2014/main" id="{3E86C4E0-D384-4EEE-A2A5-F59D6AA6B18E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169863" y="5521325"/>
            <a:ext cx="1568450" cy="188913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mare-nostrum.eu</a:t>
            </a:r>
            <a:endParaRPr lang="fr-FR" dirty="0"/>
          </a:p>
        </p:txBody>
      </p:sp>
      <p:sp>
        <p:nvSpPr>
          <p:cNvPr id="12" name="Espace réservé du pied de page 4">
            <a:extLst>
              <a:ext uri="{FF2B5EF4-FFF2-40B4-BE49-F238E27FC236}">
                <a16:creationId xmlns:a16="http://schemas.microsoft.com/office/drawing/2014/main" id="{A82F73E0-57FA-41E9-AB62-8CAC9308606B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3365500" y="5449888"/>
            <a:ext cx="3429000" cy="303212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id="{BBD3400B-A961-41A3-A15D-3880202F73DC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9463088" y="5511800"/>
            <a:ext cx="563562" cy="225425"/>
          </a:xfr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EA9B806-4345-4991-AFAE-084EBEDC4B28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6450824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4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6">
            <a:extLst>
              <a:ext uri="{FF2B5EF4-FFF2-40B4-BE49-F238E27FC236}">
                <a16:creationId xmlns:a16="http://schemas.microsoft.com/office/drawing/2014/main" id="{BAFDC057-8A11-4A8F-91AE-366EAA142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6225" y="4652963"/>
            <a:ext cx="2279650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19F4801-4587-4A7C-AFD2-552BCA79F520}"/>
              </a:ext>
            </a:extLst>
          </p:cNvPr>
          <p:cNvSpPr/>
          <p:nvPr/>
        </p:nvSpPr>
        <p:spPr>
          <a:xfrm>
            <a:off x="0" y="5521325"/>
            <a:ext cx="10160000" cy="193675"/>
          </a:xfrm>
          <a:prstGeom prst="rect">
            <a:avLst/>
          </a:prstGeom>
          <a:solidFill>
            <a:srgbClr val="309D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32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956"/>
          </a:p>
        </p:txBody>
      </p:sp>
      <p:pic>
        <p:nvPicPr>
          <p:cNvPr id="8" name="Image 9">
            <a:extLst>
              <a:ext uri="{FF2B5EF4-FFF2-40B4-BE49-F238E27FC236}">
                <a16:creationId xmlns:a16="http://schemas.microsoft.com/office/drawing/2014/main" id="{2C0A36AC-D5ED-4B13-AAA6-17CE984F57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4824413"/>
            <a:ext cx="166211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9DF10E91-046B-478F-AA63-1DBB875990E1}"/>
              </a:ext>
            </a:extLst>
          </p:cNvPr>
          <p:cNvCxnSpPr/>
          <p:nvPr/>
        </p:nvCxnSpPr>
        <p:spPr>
          <a:xfrm>
            <a:off x="358775" y="612775"/>
            <a:ext cx="2760663" cy="0"/>
          </a:xfrm>
          <a:prstGeom prst="line">
            <a:avLst/>
          </a:prstGeom>
          <a:ln>
            <a:solidFill>
              <a:srgbClr val="231F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11">
            <a:extLst>
              <a:ext uri="{FF2B5EF4-FFF2-40B4-BE49-F238E27FC236}">
                <a16:creationId xmlns:a16="http://schemas.microsoft.com/office/drawing/2014/main" id="{95670DA9-428E-42E4-9759-A8C702E38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288" y="5056188"/>
            <a:ext cx="1038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7FE95DB-92C1-9849-BC2E-112EB11658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2262" y="247154"/>
            <a:ext cx="3540961" cy="364992"/>
          </a:xfrm>
        </p:spPr>
        <p:txBody>
          <a:bodyPr>
            <a:noAutofit/>
          </a:bodyPr>
          <a:lstStyle>
            <a:lvl1pPr algn="l">
              <a:defRPr sz="2201" b="1">
                <a:solidFill>
                  <a:srgbClr val="E64337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851126D6-B116-1C4D-B917-B5C70BF3CB9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704527" y="1436207"/>
            <a:ext cx="6750947" cy="2803965"/>
          </a:xfrm>
          <a:prstGeom prst="rect">
            <a:avLst/>
          </a:prstGeom>
        </p:spPr>
        <p:txBody>
          <a:bodyPr>
            <a:normAutofit/>
          </a:bodyPr>
          <a:lstStyle>
            <a:lvl1pPr marL="171458" indent="-171458">
              <a:buClr>
                <a:srgbClr val="309DD8"/>
              </a:buClr>
              <a:buFont typeface="Wingdings" pitchFamily="2" charset="2"/>
              <a:buChar char="§"/>
              <a:defRPr lang="fr-FR" sz="12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Espace réservé du texte 25">
            <a:extLst>
              <a:ext uri="{FF2B5EF4-FFF2-40B4-BE49-F238E27FC236}">
                <a16:creationId xmlns:a16="http://schemas.microsoft.com/office/drawing/2014/main" id="{13BC2AA7-C3F9-564D-B691-26C9B4D8363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26265" y="247153"/>
            <a:ext cx="1443038" cy="2110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1">
                <a:solidFill>
                  <a:srgbClr val="E64337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Espace réservé du texte 3">
            <a:extLst>
              <a:ext uri="{FF2B5EF4-FFF2-40B4-BE49-F238E27FC236}">
                <a16:creationId xmlns:a16="http://schemas.microsoft.com/office/drawing/2014/main" id="{E324BEA8-38B7-F648-9D80-F473F9B38AC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426266" y="463184"/>
            <a:ext cx="1443036" cy="3503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lang="fr-FR" sz="1001" b="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id="{5F0DE342-33E5-408E-913E-6E93F526BB9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9463088" y="5511800"/>
            <a:ext cx="563562" cy="225425"/>
          </a:xfr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BAED0B3-8942-4253-872B-20516219463D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14" name="Espace réservé de la date 3">
            <a:extLst>
              <a:ext uri="{FF2B5EF4-FFF2-40B4-BE49-F238E27FC236}">
                <a16:creationId xmlns:a16="http://schemas.microsoft.com/office/drawing/2014/main" id="{1DF04885-991E-4165-B813-4F581C8D77AF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169863" y="5521325"/>
            <a:ext cx="1568450" cy="188913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mare-nostrum.eu</a:t>
            </a:r>
            <a:endParaRPr lang="fr-FR" dirty="0"/>
          </a:p>
        </p:txBody>
      </p:sp>
      <p:sp>
        <p:nvSpPr>
          <p:cNvPr id="15" name="Espace réservé du pied de page 4">
            <a:extLst>
              <a:ext uri="{FF2B5EF4-FFF2-40B4-BE49-F238E27FC236}">
                <a16:creationId xmlns:a16="http://schemas.microsoft.com/office/drawing/2014/main" id="{81F039D5-0E6F-487B-8B87-CB20ECAF41A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3365500" y="5449888"/>
            <a:ext cx="3429000" cy="303212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805469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>
            <a:extLst>
              <a:ext uri="{FF2B5EF4-FFF2-40B4-BE49-F238E27FC236}">
                <a16:creationId xmlns:a16="http://schemas.microsoft.com/office/drawing/2014/main" id="{8201F0EA-863F-42D4-BC15-FD336A6C5C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98500" y="304800"/>
            <a:ext cx="87630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 style du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8C4940B-A0F6-C04F-94DA-3C249A6D40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8500" y="5297488"/>
            <a:ext cx="22860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71322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FR"/>
              <a:t>mare-nostrum.eu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2F01BFC-4AFC-6D43-9C4F-5955F241D7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65500" y="5297488"/>
            <a:ext cx="34290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71322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770D576-8CE1-9F4F-B413-17CEBCF544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75500" y="5297488"/>
            <a:ext cx="22860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71322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D2B5867-115D-4FCB-BBD7-599E3E514C8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030" name="Espace réservé du texte 8">
            <a:extLst>
              <a:ext uri="{FF2B5EF4-FFF2-40B4-BE49-F238E27FC236}">
                <a16:creationId xmlns:a16="http://schemas.microsoft.com/office/drawing/2014/main" id="{F1914701-AE3D-440F-B0B4-28009443EB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1520825"/>
            <a:ext cx="8763000" cy="362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Modifier les styles du texte du masque
Deuxième niveau
Troisième niveau
Quatrième niveau
Cinquième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</p:sldLayoutIdLst>
  <p:transition spd="slow">
    <p:randomBar dir="vert"/>
  </p:transition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5pPr>
      <a:lvl6pPr marL="2514715" indent="-228611" algn="l" defTabSz="91444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37" indent="-228611" algn="l" defTabSz="91444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57" indent="-228611" algn="l" defTabSz="91444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79" indent="-228611" algn="l" defTabSz="91444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2" algn="l" defTabSz="9144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2" algn="l" defTabSz="9144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4" algn="l" defTabSz="9144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84" algn="l" defTabSz="9144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06" algn="l" defTabSz="9144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26" algn="l" defTabSz="9144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48" algn="l" defTabSz="9144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68" algn="l" defTabSz="9144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Contact@cdpro.pro" TargetMode="External"/><Relationship Id="rId7" Type="http://schemas.openxmlformats.org/officeDocument/2006/relationships/image" Target="../media/image24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tiff"/><Relationship Id="rId3" Type="http://schemas.openxmlformats.org/officeDocument/2006/relationships/image" Target="../media/image6.tiff"/><Relationship Id="rId7" Type="http://schemas.openxmlformats.org/officeDocument/2006/relationships/image" Target="../media/image10.tif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tiff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4.svg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7.jp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re 7">
            <a:extLst>
              <a:ext uri="{FF2B5EF4-FFF2-40B4-BE49-F238E27FC236}">
                <a16:creationId xmlns:a16="http://schemas.microsoft.com/office/drawing/2014/main" id="{4F1871FA-0DB0-8E48-9E19-D5B3637CA34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93274" y="3492186"/>
            <a:ext cx="8173452" cy="6397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fr-FR" altLang="fr-FR" sz="4800" b="1" dirty="0"/>
              <a:t>Deviens agent de développement !</a:t>
            </a:r>
          </a:p>
        </p:txBody>
      </p:sp>
      <p:sp>
        <p:nvSpPr>
          <p:cNvPr id="11266" name="ZoneTexte 3">
            <a:extLst>
              <a:ext uri="{FF2B5EF4-FFF2-40B4-BE49-F238E27FC236}">
                <a16:creationId xmlns:a16="http://schemas.microsoft.com/office/drawing/2014/main" id="{19643E0F-8F32-4350-9AEB-1F32BC9C3E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245" y="1276731"/>
            <a:ext cx="8765989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7127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7127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7127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7127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4400" b="1" dirty="0"/>
              <a:t>| BP JEPS Activités Sports Collectifs |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4400" b="1" dirty="0"/>
          </a:p>
        </p:txBody>
      </p:sp>
      <p:pic>
        <p:nvPicPr>
          <p:cNvPr id="11267" name="Image 2">
            <a:extLst>
              <a:ext uri="{FF2B5EF4-FFF2-40B4-BE49-F238E27FC236}">
                <a16:creationId xmlns:a16="http://schemas.microsoft.com/office/drawing/2014/main" id="{1515C275-9EEE-4AC1-A0A5-D2EAC582D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405" y="4934276"/>
            <a:ext cx="831433" cy="652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Image 8">
            <a:extLst>
              <a:ext uri="{FF2B5EF4-FFF2-40B4-BE49-F238E27FC236}">
                <a16:creationId xmlns:a16="http://schemas.microsoft.com/office/drawing/2014/main" id="{63B92086-F094-45A9-A4CB-482D16E90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4967699"/>
            <a:ext cx="1182127" cy="58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D209B537-745F-4E8E-AF5F-FE9E484F0959}"/>
              </a:ext>
            </a:extLst>
          </p:cNvPr>
          <p:cNvCxnSpPr/>
          <p:nvPr/>
        </p:nvCxnSpPr>
        <p:spPr>
          <a:xfrm>
            <a:off x="8229600" y="4206240"/>
            <a:ext cx="75077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679DDFB0-7D65-45A3-B3C1-6B4B7FE72A76}"/>
              </a:ext>
            </a:extLst>
          </p:cNvPr>
          <p:cNvCxnSpPr/>
          <p:nvPr/>
        </p:nvCxnSpPr>
        <p:spPr>
          <a:xfrm>
            <a:off x="1134177" y="4206240"/>
            <a:ext cx="75077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Espace réservé du numéro de diapositive 2">
            <a:extLst>
              <a:ext uri="{FF2B5EF4-FFF2-40B4-BE49-F238E27FC236}">
                <a16:creationId xmlns:a16="http://schemas.microsoft.com/office/drawing/2014/main" id="{7CAA599E-E2B2-4AEE-A3FE-93B1598D7B22}"/>
              </a:ext>
            </a:extLst>
          </p:cNvPr>
          <p:cNvSpPr>
            <a:spLocks noGrp="1" noChangeArrowheads="1"/>
          </p:cNvSpPr>
          <p:nvPr>
            <p:ph type="sldNum" sz="quarter" idx="3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7127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7127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7127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7127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defTabSz="712788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80FAE093-3868-48C6-BBFC-0A02EC2B6BDB}" type="slidenum">
              <a:rPr lang="fr-FR" altLang="fr-FR" sz="800" smtClean="0">
                <a:solidFill>
                  <a:srgbClr val="53575A"/>
                </a:solidFill>
              </a:rPr>
              <a:pPr defTabSz="712788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10</a:t>
            </a:fld>
            <a:endParaRPr lang="fr-FR" altLang="fr-FR" sz="800">
              <a:solidFill>
                <a:srgbClr val="53575A"/>
              </a:solidFill>
            </a:endParaRPr>
          </a:p>
        </p:txBody>
      </p:sp>
      <p:sp>
        <p:nvSpPr>
          <p:cNvPr id="13314" name="ZoneTexte 10">
            <a:extLst>
              <a:ext uri="{FF2B5EF4-FFF2-40B4-BE49-F238E27FC236}">
                <a16:creationId xmlns:a16="http://schemas.microsoft.com/office/drawing/2014/main" id="{6806E46E-D888-4F19-A399-C99E772DE0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070225"/>
            <a:ext cx="3649664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7127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7127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7127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7127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b="1" dirty="0">
                <a:solidFill>
                  <a:schemeClr val="bg1"/>
                </a:solidFill>
                <a:latin typeface="Apple Chancery" pitchFamily="66" charset="-79"/>
                <a:cs typeface="Apple Chancery" pitchFamily="66" charset="-79"/>
              </a:rPr>
              <a:t>« Le plus grand bien que nous puissions faire aux autres n’est pas de leur communiquer notre richesse, mais de leur révéler la leur »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2400" b="1" dirty="0">
              <a:solidFill>
                <a:schemeClr val="bg1"/>
              </a:solidFill>
              <a:latin typeface="Apple Chancery" pitchFamily="66" charset="-79"/>
              <a:cs typeface="Apple Chancery" pitchFamily="66" charset="-79"/>
            </a:endParaRP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b="1" dirty="0">
                <a:solidFill>
                  <a:schemeClr val="bg1"/>
                </a:solidFill>
                <a:latin typeface="Apple Chancery" pitchFamily="66" charset="-79"/>
                <a:cs typeface="Apple Chancery" pitchFamily="66" charset="-79"/>
              </a:rPr>
              <a:t>Louis Lavelle</a:t>
            </a:r>
          </a:p>
        </p:txBody>
      </p:sp>
      <p:sp>
        <p:nvSpPr>
          <p:cNvPr id="13315" name="ZoneTexte 11">
            <a:extLst>
              <a:ext uri="{FF2B5EF4-FFF2-40B4-BE49-F238E27FC236}">
                <a16:creationId xmlns:a16="http://schemas.microsoft.com/office/drawing/2014/main" id="{B755ECA0-4D62-4CC5-8A3B-346A4F1DD5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43013"/>
            <a:ext cx="36496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7127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7127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7127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7127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2400" b="1" dirty="0">
                <a:solidFill>
                  <a:schemeClr val="bg1"/>
                </a:solidFill>
              </a:rPr>
              <a:t>DEVELOPPEMENT HUMAIN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22CAD380-BBDE-4F90-8717-78C81A362B7E}"/>
              </a:ext>
            </a:extLst>
          </p:cNvPr>
          <p:cNvSpPr txBox="1"/>
          <p:nvPr/>
        </p:nvSpPr>
        <p:spPr>
          <a:xfrm>
            <a:off x="4867835" y="4088890"/>
            <a:ext cx="4595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    </a:t>
            </a:r>
            <a:r>
              <a:rPr lang="fr-FR" dirty="0">
                <a:hlinkClick r:id="rId3"/>
              </a:rPr>
              <a:t>Contact@cdpro.pro</a:t>
            </a:r>
            <a:r>
              <a:rPr lang="fr-FR" dirty="0"/>
              <a:t>                               </a:t>
            </a:r>
            <a:r>
              <a:rPr lang="fr-FR" sz="1600" dirty="0"/>
              <a:t>06 87 85 05 98</a:t>
            </a:r>
            <a:endParaRPr lang="fr-FR" dirty="0"/>
          </a:p>
        </p:txBody>
      </p:sp>
      <p:pic>
        <p:nvPicPr>
          <p:cNvPr id="4" name="Graphique 3" descr="Combiné">
            <a:extLst>
              <a:ext uri="{FF2B5EF4-FFF2-40B4-BE49-F238E27FC236}">
                <a16:creationId xmlns:a16="http://schemas.microsoft.com/office/drawing/2014/main" id="{04202DF2-E6AE-4D42-8649-02B248675E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42231" y="4053168"/>
            <a:ext cx="322451" cy="322451"/>
          </a:xfrm>
          <a:prstGeom prst="rect">
            <a:avLst/>
          </a:prstGeom>
        </p:spPr>
      </p:pic>
      <p:pic>
        <p:nvPicPr>
          <p:cNvPr id="6" name="Graphique 5" descr="Internet">
            <a:extLst>
              <a:ext uri="{FF2B5EF4-FFF2-40B4-BE49-F238E27FC236}">
                <a16:creationId xmlns:a16="http://schemas.microsoft.com/office/drawing/2014/main" id="{A7672F6B-5D98-4310-AF95-E8F02F8885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22800" y="4053168"/>
            <a:ext cx="374276" cy="37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044545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9ECFB3-F2CE-4C92-B7AD-CF1F9DC88E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55864" y="770783"/>
            <a:ext cx="3719312" cy="487648"/>
          </a:xfrm>
        </p:spPr>
        <p:txBody>
          <a:bodyPr/>
          <a:lstStyle/>
          <a:p>
            <a:r>
              <a:rPr lang="fr-FR" dirty="0"/>
              <a:t>Qui sommes nous ?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70B010E-D415-4699-9E07-3A8D1BE31C8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14126" y="1764442"/>
            <a:ext cx="1693289" cy="746760"/>
          </a:xfrm>
        </p:spPr>
        <p:txBody>
          <a:bodyPr/>
          <a:lstStyle/>
          <a:p>
            <a:pPr algn="ctr"/>
            <a:r>
              <a:rPr lang="fr-FR" dirty="0"/>
              <a:t>10 années d’expérience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EB21F55-175D-4E32-9725-033989CB538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99026" y="1777745"/>
            <a:ext cx="1530304" cy="746761"/>
          </a:xfrm>
        </p:spPr>
        <p:txBody>
          <a:bodyPr/>
          <a:lstStyle/>
          <a:p>
            <a:pPr algn="ctr"/>
            <a:r>
              <a:rPr lang="fr-FR" dirty="0"/>
              <a:t>Lien sport-entreprise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9107E06-D616-4A7E-9FBE-E8568CFDE30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750886" y="2511202"/>
            <a:ext cx="1892929" cy="2845266"/>
          </a:xfrm>
        </p:spPr>
        <p:txBody>
          <a:bodyPr rIns="9000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fr-FR" dirty="0"/>
              <a:t>Depuis 10 ans,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fr-FR" dirty="0"/>
              <a:t>Contact D Pro propose des formations dans les métiers du sport, le management, et les compétences clés.</a:t>
            </a:r>
          </a:p>
          <a:p>
            <a:pPr algn="just">
              <a:lnSpc>
                <a:spcPct val="120000"/>
              </a:lnSpc>
            </a:pPr>
            <a:r>
              <a:rPr lang="fr-FR" dirty="0"/>
              <a:t>Parallèlement, nous accompagnons des structures (associations et entreprises) dans leur développement.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9A36175D-410B-4D28-8DDF-5C0FA3F3097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810725" y="2511202"/>
            <a:ext cx="1978249" cy="2312118"/>
          </a:xfrm>
        </p:spPr>
        <p:txBody>
          <a:bodyPr/>
          <a:lstStyle/>
          <a:p>
            <a:pPr algn="just">
              <a:lnSpc>
                <a:spcPct val="120000"/>
              </a:lnSpc>
            </a:pPr>
            <a:r>
              <a:rPr lang="fr-FR" dirty="0"/>
              <a:t>L’identité de Contact D Pro repose sur le lien qu’elle créé entre le sport et l’entreprise. </a:t>
            </a:r>
          </a:p>
          <a:p>
            <a:pPr algn="just">
              <a:lnSpc>
                <a:spcPct val="120000"/>
              </a:lnSpc>
            </a:pPr>
            <a:r>
              <a:rPr lang="fr-FR" dirty="0"/>
              <a:t>Nous participons à la construction intelligente  de l’avenir professionnel de l’apprenant.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13FE5C44-3F86-4CFD-B8F2-952BC6A3786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976439" y="1755474"/>
            <a:ext cx="1693288" cy="755728"/>
          </a:xfrm>
        </p:spPr>
        <p:txBody>
          <a:bodyPr/>
          <a:lstStyle/>
          <a:p>
            <a:pPr algn="ctr"/>
            <a:r>
              <a:rPr lang="fr-FR" dirty="0"/>
              <a:t>Partenaires du BP JEPS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D68D728A-57CA-49BE-91BD-CC02C613D8E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976439" y="2761906"/>
            <a:ext cx="1768196" cy="2013031"/>
          </a:xfrm>
        </p:spPr>
        <p:txBody>
          <a:bodyPr/>
          <a:lstStyle/>
          <a:p>
            <a:pPr algn="just">
              <a:lnSpc>
                <a:spcPct val="120000"/>
              </a:lnSpc>
            </a:pPr>
            <a:r>
              <a:rPr lang="fr-FR" dirty="0"/>
              <a:t> </a:t>
            </a:r>
          </a:p>
          <a:p>
            <a:pPr algn="just">
              <a:lnSpc>
                <a:spcPct val="120000"/>
              </a:lnSpc>
            </a:pPr>
            <a:endParaRPr lang="fr-FR" dirty="0"/>
          </a:p>
          <a:p>
            <a:pPr algn="just">
              <a:lnSpc>
                <a:spcPct val="120000"/>
              </a:lnSpc>
            </a:pPr>
            <a:endParaRPr lang="fr-FR" dirty="0"/>
          </a:p>
          <a:p>
            <a:pPr algn="just">
              <a:lnSpc>
                <a:spcPct val="120000"/>
              </a:lnSpc>
            </a:pP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B26E1007-BDAE-41B5-AFCE-8D88F7557FAC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pPr>
              <a:defRPr/>
            </a:pPr>
            <a:fld id="{840F41BF-176B-4620-A0BE-60D7D3CB5DAF}" type="slidenum">
              <a:rPr lang="fr-FR" smtClean="0"/>
              <a:pPr>
                <a:defRPr/>
              </a:pPr>
              <a:t>2</a:t>
            </a:fld>
            <a:endParaRPr lang="fr-FR" dirty="0"/>
          </a:p>
        </p:txBody>
      </p:sp>
      <p:pic>
        <p:nvPicPr>
          <p:cNvPr id="11" name="Espace réservé pour une image  10" descr="Une image contenant bâtiment, terrain, extérieur, personne&#10;&#10;Description générée automatiquement">
            <a:extLst>
              <a:ext uri="{FF2B5EF4-FFF2-40B4-BE49-F238E27FC236}">
                <a16:creationId xmlns:a16="http://schemas.microsoft.com/office/drawing/2014/main" id="{736F37B5-4A3D-4970-A7B8-1B9680FDE0FD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 rotWithShape="1">
          <a:blip r:embed="rId2"/>
          <a:srcRect l="2052" t="-51" r="19565" b="-1"/>
          <a:stretch/>
        </p:blipFill>
        <p:spPr>
          <a:xfrm>
            <a:off x="0" y="0"/>
            <a:ext cx="3500540" cy="3145873"/>
          </a:xfr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F1179A83-CEB5-4FAE-9D6C-F83A53A871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2256" y="2613676"/>
            <a:ext cx="1161653" cy="487648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3B9D482B-D42E-4221-A039-915DABDC3A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6103" y="3326371"/>
            <a:ext cx="803310" cy="722449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74C9542C-9425-40FD-A57A-F7677C31770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917" t="9377" r="18175" b="4998"/>
          <a:stretch/>
        </p:blipFill>
        <p:spPr>
          <a:xfrm>
            <a:off x="9485964" y="4850782"/>
            <a:ext cx="504494" cy="665508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88F34020-002D-4EF7-92B9-129644F4334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2536" t="19508" r="12960" b="15905"/>
          <a:stretch/>
        </p:blipFill>
        <p:spPr>
          <a:xfrm>
            <a:off x="7842424" y="4999984"/>
            <a:ext cx="799664" cy="50801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FAC44613-D674-45FC-812C-AD32AF1F37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42088" y="4845747"/>
            <a:ext cx="840442" cy="62952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A425DF6D-05AE-4F82-BD13-8EDBE9C50D1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76439" y="4372483"/>
            <a:ext cx="1872225" cy="44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2542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7037E-6 L 0.21563 -0.0953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81" y="-476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 : coins arrondis 39">
            <a:extLst>
              <a:ext uri="{FF2B5EF4-FFF2-40B4-BE49-F238E27FC236}">
                <a16:creationId xmlns:a16="http://schemas.microsoft.com/office/drawing/2014/main" id="{0829AF07-EC60-4A62-A887-2113C5AC87C8}"/>
              </a:ext>
            </a:extLst>
          </p:cNvPr>
          <p:cNvSpPr/>
          <p:nvPr/>
        </p:nvSpPr>
        <p:spPr>
          <a:xfrm>
            <a:off x="4181748" y="2926951"/>
            <a:ext cx="5978254" cy="512182"/>
          </a:xfrm>
          <a:prstGeom prst="roundRect">
            <a:avLst>
              <a:gd name="adj" fmla="val 50000"/>
            </a:avLst>
          </a:prstGeom>
          <a:solidFill>
            <a:schemeClr val="accent1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3000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13191"/>
            <a:r>
              <a:rPr lang="fr-FR" sz="2000" dirty="0">
                <a:solidFill>
                  <a:prstClr val="black"/>
                </a:solidFill>
                <a:latin typeface="Calibri" panose="020F0502020204030204"/>
              </a:rPr>
              <a:t>        Formation le jeudi et vendredi durant P1 P4 P5*</a:t>
            </a:r>
            <a:endParaRPr lang="fr-FR" sz="20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1" name="Rectangle : coins arrondis 40">
            <a:extLst>
              <a:ext uri="{FF2B5EF4-FFF2-40B4-BE49-F238E27FC236}">
                <a16:creationId xmlns:a16="http://schemas.microsoft.com/office/drawing/2014/main" id="{BF84E5A5-8A4C-4D95-97AF-A79A1EAB90AB}"/>
              </a:ext>
            </a:extLst>
          </p:cNvPr>
          <p:cNvSpPr/>
          <p:nvPr/>
        </p:nvSpPr>
        <p:spPr>
          <a:xfrm>
            <a:off x="3322599" y="4617779"/>
            <a:ext cx="6837401" cy="512182"/>
          </a:xfrm>
          <a:prstGeom prst="roundRect">
            <a:avLst>
              <a:gd name="adj" fmla="val 50000"/>
            </a:avLst>
          </a:prstGeom>
          <a:solidFill>
            <a:schemeClr val="accent1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32400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13191"/>
            <a:r>
              <a:rPr lang="fr-FR" sz="1800" dirty="0">
                <a:solidFill>
                  <a:prstClr val="black"/>
                </a:solidFill>
                <a:latin typeface="Calibri" panose="020F0502020204030204"/>
              </a:rPr>
              <a:t>     </a:t>
            </a:r>
            <a:r>
              <a:rPr lang="fr-FR" sz="2000" dirty="0">
                <a:solidFill>
                  <a:prstClr val="black"/>
                </a:solidFill>
                <a:latin typeface="Calibri" panose="020F0502020204030204"/>
              </a:rPr>
              <a:t>Lien fort avec le monde de l’entreprise et de l’emploi</a:t>
            </a:r>
          </a:p>
          <a:p>
            <a:pPr algn="ctr" defTabSz="713191"/>
            <a:endParaRPr lang="fr-FR" sz="20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9" name="Rectangle : coins arrondis 38">
            <a:extLst>
              <a:ext uri="{FF2B5EF4-FFF2-40B4-BE49-F238E27FC236}">
                <a16:creationId xmlns:a16="http://schemas.microsoft.com/office/drawing/2014/main" id="{122274DC-991A-4A16-AA14-49AEE1753D06}"/>
              </a:ext>
            </a:extLst>
          </p:cNvPr>
          <p:cNvSpPr/>
          <p:nvPr/>
        </p:nvSpPr>
        <p:spPr>
          <a:xfrm>
            <a:off x="3934594" y="3757478"/>
            <a:ext cx="6225405" cy="541956"/>
          </a:xfrm>
          <a:prstGeom prst="roundRect">
            <a:avLst>
              <a:gd name="adj" fmla="val 50000"/>
            </a:avLst>
          </a:prstGeom>
          <a:solidFill>
            <a:schemeClr val="accent1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3600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13191"/>
            <a:r>
              <a:rPr lang="fr-FR" sz="2000" dirty="0">
                <a:solidFill>
                  <a:prstClr val="black"/>
                </a:solidFill>
                <a:latin typeface="Calibri" panose="020F0502020204030204"/>
              </a:rPr>
              <a:t>10 unités de compétences regroupées en 3 blocs</a:t>
            </a:r>
          </a:p>
        </p:txBody>
      </p:sp>
      <p:sp>
        <p:nvSpPr>
          <p:cNvPr id="38" name="Rectangle : coins arrondis 37">
            <a:extLst>
              <a:ext uri="{FF2B5EF4-FFF2-40B4-BE49-F238E27FC236}">
                <a16:creationId xmlns:a16="http://schemas.microsoft.com/office/drawing/2014/main" id="{6D7DF0BD-2C39-4EE5-BDAE-560BC3A7D6D3}"/>
              </a:ext>
            </a:extLst>
          </p:cNvPr>
          <p:cNvSpPr/>
          <p:nvPr/>
        </p:nvSpPr>
        <p:spPr>
          <a:xfrm>
            <a:off x="3911703" y="2102196"/>
            <a:ext cx="6248297" cy="512182"/>
          </a:xfrm>
          <a:prstGeom prst="roundRect">
            <a:avLst>
              <a:gd name="adj" fmla="val 50000"/>
            </a:avLst>
          </a:prstGeom>
          <a:solidFill>
            <a:schemeClr val="accent1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3000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13191"/>
            <a:r>
              <a:rPr lang="fr-FR" sz="2000" dirty="0">
                <a:solidFill>
                  <a:prstClr val="black"/>
                </a:solidFill>
              </a:rPr>
              <a:t>      Formation le mardi jeudi vendredi durant P2-P3*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BFAC9D55-1024-1A46-8531-29EBE41A8D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28990"/>
            <a:ext cx="9871673" cy="1286459"/>
          </a:xfrm>
        </p:spPr>
        <p:txBody>
          <a:bodyPr/>
          <a:lstStyle/>
          <a:p>
            <a:r>
              <a:rPr lang="fr-FR" sz="4600" dirty="0">
                <a:latin typeface="Calibri Light" panose="020F0302020204030204" pitchFamily="34" charset="0"/>
                <a:cs typeface="Calibri Light" panose="020F0302020204030204" pitchFamily="34" charset="0"/>
              </a:rPr>
              <a:t>BP JEPS Activités Sports Collectifs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FFD8503-EBF2-5F4A-B12A-BF00D3D65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5274" y="6614798"/>
            <a:ext cx="677264" cy="2705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96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13191"/>
            <a:fld id="{F70F0C0A-58BB-134B-8453-F13628AB259C}" type="slidenum">
              <a:rPr lang="fr-FR" smtClean="0"/>
              <a:pPr/>
              <a:t>3</a:t>
            </a:fld>
            <a:endParaRPr lang="fr-FR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64AA09C-0FD1-4751-9135-F2928D856F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3787" y="6626155"/>
            <a:ext cx="1883054" cy="2270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6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13191"/>
            <a:fld id="{B72EEAD8-6BED-44C9-8E88-66C00A15DE9D}" type="datetime1">
              <a:rPr lang="fr-FR" smtClean="0"/>
              <a:pPr defTabSz="713191"/>
              <a:t>09/05/2019</a:t>
            </a:fld>
            <a:endParaRPr lang="fr-FR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1EF69E5-18A2-4DBA-8A63-E77DD01FB8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213" y="1911037"/>
            <a:ext cx="3010165" cy="2128053"/>
          </a:xfrm>
          <a:prstGeom prst="rect">
            <a:avLst/>
          </a:prstGeom>
        </p:spPr>
      </p:pic>
      <p:sp>
        <p:nvSpPr>
          <p:cNvPr id="28" name="Arc 27">
            <a:extLst>
              <a:ext uri="{FF2B5EF4-FFF2-40B4-BE49-F238E27FC236}">
                <a16:creationId xmlns:a16="http://schemas.microsoft.com/office/drawing/2014/main" id="{F237DDE7-7AFC-45C8-BF1B-BA6E1B6AF198}"/>
              </a:ext>
            </a:extLst>
          </p:cNvPr>
          <p:cNvSpPr/>
          <p:nvPr/>
        </p:nvSpPr>
        <p:spPr>
          <a:xfrm rot="5400000">
            <a:off x="1088317" y="1883182"/>
            <a:ext cx="3771242" cy="2846865"/>
          </a:xfrm>
          <a:prstGeom prst="arc">
            <a:avLst>
              <a:gd name="adj1" fmla="val 10844776"/>
              <a:gd name="adj2" fmla="val 21516338"/>
            </a:avLst>
          </a:prstGeom>
          <a:ln w="190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13191"/>
            <a:endParaRPr lang="fr-FR" sz="1404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7" name="Organigramme : Connecteur 16">
            <a:extLst>
              <a:ext uri="{FF2B5EF4-FFF2-40B4-BE49-F238E27FC236}">
                <a16:creationId xmlns:a16="http://schemas.microsoft.com/office/drawing/2014/main" id="{EE1DB657-8C34-4B4D-BF5D-0E486BED33BC}"/>
              </a:ext>
            </a:extLst>
          </p:cNvPr>
          <p:cNvSpPr/>
          <p:nvPr/>
        </p:nvSpPr>
        <p:spPr>
          <a:xfrm>
            <a:off x="3911703" y="2124358"/>
            <a:ext cx="431243" cy="486314"/>
          </a:xfrm>
          <a:prstGeom prst="flowChartConnector">
            <a:avLst/>
          </a:prstGeom>
          <a:solidFill>
            <a:srgbClr val="DE57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13191"/>
            <a:endParaRPr lang="fr-FR" sz="1404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Organigramme : Connecteur 14">
            <a:extLst>
              <a:ext uri="{FF2B5EF4-FFF2-40B4-BE49-F238E27FC236}">
                <a16:creationId xmlns:a16="http://schemas.microsoft.com/office/drawing/2014/main" id="{7E3647DF-0A4D-4F7C-822E-349558BB47D7}"/>
              </a:ext>
            </a:extLst>
          </p:cNvPr>
          <p:cNvSpPr/>
          <p:nvPr/>
        </p:nvSpPr>
        <p:spPr>
          <a:xfrm>
            <a:off x="4153581" y="2962900"/>
            <a:ext cx="431243" cy="486314"/>
          </a:xfrm>
          <a:prstGeom prst="flowChartConnector">
            <a:avLst/>
          </a:prstGeom>
          <a:solidFill>
            <a:srgbClr val="DE57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13191"/>
            <a:endParaRPr lang="fr-FR" sz="1404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Organigramme : Connecteur 15">
            <a:extLst>
              <a:ext uri="{FF2B5EF4-FFF2-40B4-BE49-F238E27FC236}">
                <a16:creationId xmlns:a16="http://schemas.microsoft.com/office/drawing/2014/main" id="{0C231B0A-6591-4B81-A2B7-2DE75077E0B2}"/>
              </a:ext>
            </a:extLst>
          </p:cNvPr>
          <p:cNvSpPr/>
          <p:nvPr/>
        </p:nvSpPr>
        <p:spPr>
          <a:xfrm>
            <a:off x="3934594" y="3785299"/>
            <a:ext cx="431243" cy="486314"/>
          </a:xfrm>
          <a:prstGeom prst="flowChartConnector">
            <a:avLst/>
          </a:prstGeom>
          <a:solidFill>
            <a:srgbClr val="DE57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13191"/>
            <a:endParaRPr lang="fr-FR" sz="1404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9" name="Organigramme : Connecteur 28">
            <a:extLst>
              <a:ext uri="{FF2B5EF4-FFF2-40B4-BE49-F238E27FC236}">
                <a16:creationId xmlns:a16="http://schemas.microsoft.com/office/drawing/2014/main" id="{93B14345-4163-464B-A643-0E0A9D1BE411}"/>
              </a:ext>
            </a:extLst>
          </p:cNvPr>
          <p:cNvSpPr/>
          <p:nvPr/>
        </p:nvSpPr>
        <p:spPr>
          <a:xfrm>
            <a:off x="3322600" y="4646305"/>
            <a:ext cx="431243" cy="486314"/>
          </a:xfrm>
          <a:prstGeom prst="flowChartConnector">
            <a:avLst/>
          </a:prstGeom>
          <a:solidFill>
            <a:srgbClr val="DE57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13191"/>
            <a:endParaRPr lang="fr-FR" sz="1404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7" name="Rectangle : coins arrondis 36">
            <a:extLst>
              <a:ext uri="{FF2B5EF4-FFF2-40B4-BE49-F238E27FC236}">
                <a16:creationId xmlns:a16="http://schemas.microsoft.com/office/drawing/2014/main" id="{3E0FDDF6-7C8B-414B-8370-CE0AE8887569}"/>
              </a:ext>
            </a:extLst>
          </p:cNvPr>
          <p:cNvSpPr/>
          <p:nvPr/>
        </p:nvSpPr>
        <p:spPr>
          <a:xfrm>
            <a:off x="3322599" y="1278412"/>
            <a:ext cx="6837401" cy="512182"/>
          </a:xfrm>
          <a:prstGeom prst="roundRect">
            <a:avLst>
              <a:gd name="adj" fmla="val 50000"/>
            </a:avLst>
          </a:prstGeom>
          <a:solidFill>
            <a:schemeClr val="accent1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32400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13191"/>
            <a:r>
              <a:rPr lang="fr-FR" sz="2400" dirty="0">
                <a:solidFill>
                  <a:prstClr val="black"/>
                </a:solidFill>
                <a:latin typeface="Calibri" panose="020F0502020204030204"/>
              </a:rPr>
              <a:t>         </a:t>
            </a:r>
            <a:r>
              <a:rPr lang="fr-FR" sz="2200" dirty="0">
                <a:solidFill>
                  <a:prstClr val="black"/>
                </a:solidFill>
                <a:latin typeface="Calibri" panose="020F0502020204030204"/>
              </a:rPr>
              <a:t>Formation en 1 an - </a:t>
            </a:r>
            <a:r>
              <a:rPr lang="fr-FR" sz="2000" dirty="0">
                <a:solidFill>
                  <a:prstClr val="black"/>
                </a:solidFill>
              </a:rPr>
              <a:t>86 jours de formation (602 heures)</a:t>
            </a:r>
            <a:endParaRPr lang="fr-FR" sz="2200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713191"/>
            <a:endParaRPr lang="fr-FR" sz="20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Organigramme : Connecteur 17">
            <a:extLst>
              <a:ext uri="{FF2B5EF4-FFF2-40B4-BE49-F238E27FC236}">
                <a16:creationId xmlns:a16="http://schemas.microsoft.com/office/drawing/2014/main" id="{56D94340-7199-412C-8C3D-7581DB5BD1CB}"/>
              </a:ext>
            </a:extLst>
          </p:cNvPr>
          <p:cNvSpPr/>
          <p:nvPr/>
        </p:nvSpPr>
        <p:spPr>
          <a:xfrm>
            <a:off x="3322599" y="1285900"/>
            <a:ext cx="431243" cy="486314"/>
          </a:xfrm>
          <a:prstGeom prst="flowChartConnector">
            <a:avLst/>
          </a:prstGeom>
          <a:solidFill>
            <a:srgbClr val="DE57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13191"/>
            <a:endParaRPr lang="fr-FR" sz="1404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43" name="Connecteur droit 42">
            <a:extLst>
              <a:ext uri="{FF2B5EF4-FFF2-40B4-BE49-F238E27FC236}">
                <a16:creationId xmlns:a16="http://schemas.microsoft.com/office/drawing/2014/main" id="{0A291A9F-C2A2-4E72-B272-C5F701579437}"/>
              </a:ext>
            </a:extLst>
          </p:cNvPr>
          <p:cNvCxnSpPr>
            <a:cxnSpLocks/>
          </p:cNvCxnSpPr>
          <p:nvPr/>
        </p:nvCxnSpPr>
        <p:spPr>
          <a:xfrm>
            <a:off x="92280" y="869527"/>
            <a:ext cx="763884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4125FBB9-6912-4FC1-973E-25FDADB2482D}"/>
              </a:ext>
            </a:extLst>
          </p:cNvPr>
          <p:cNvSpPr/>
          <p:nvPr/>
        </p:nvSpPr>
        <p:spPr>
          <a:xfrm>
            <a:off x="332604" y="4028456"/>
            <a:ext cx="2435803" cy="262153"/>
          </a:xfrm>
          <a:prstGeom prst="roundRect">
            <a:avLst/>
          </a:prstGeom>
          <a:noFill/>
          <a:ln w="19050"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67" i="1" dirty="0">
                <a:solidFill>
                  <a:schemeClr val="tx1"/>
                </a:solidFill>
              </a:rPr>
              <a:t>Diplôme de niveau IV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1C9FD3A-D8A7-4E85-AA19-AB76B624E651}"/>
              </a:ext>
            </a:extLst>
          </p:cNvPr>
          <p:cNvSpPr txBox="1"/>
          <p:nvPr/>
        </p:nvSpPr>
        <p:spPr>
          <a:xfrm>
            <a:off x="92280" y="5201871"/>
            <a:ext cx="17126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*Voir diapo suivante</a:t>
            </a:r>
          </a:p>
        </p:txBody>
      </p:sp>
    </p:spTree>
    <p:extLst>
      <p:ext uri="{BB962C8B-B14F-4D97-AF65-F5344CB8AC3E}">
        <p14:creationId xmlns:p14="http://schemas.microsoft.com/office/powerpoint/2010/main" val="237944107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FFD8503-EBF2-5F4A-B12A-BF00D3D65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5274" y="6614798"/>
            <a:ext cx="677264" cy="2705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96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13191"/>
            <a:fld id="{F70F0C0A-58BB-134B-8453-F13628AB259C}" type="slidenum">
              <a:rPr lang="fr-FR" smtClean="0"/>
              <a:pPr defTabSz="713191"/>
              <a:t>4</a:t>
            </a:fld>
            <a:endParaRPr lang="fr-FR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64AA09C-0FD1-4751-9135-F2928D856F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3787" y="6626155"/>
            <a:ext cx="1883054" cy="2270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6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13191"/>
            <a:fld id="{B72EEAD8-6BED-44C9-8E88-66C00A15DE9D}" type="datetime1">
              <a:rPr lang="fr-FR" smtClean="0"/>
              <a:pPr defTabSz="713191"/>
              <a:t>09/05/2019</a:t>
            </a:fld>
            <a:endParaRPr lang="fr-FR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DC05E24-7DD6-4A1F-85EB-3FE039D13B51}"/>
              </a:ext>
            </a:extLst>
          </p:cNvPr>
          <p:cNvSpPr txBox="1"/>
          <p:nvPr/>
        </p:nvSpPr>
        <p:spPr>
          <a:xfrm>
            <a:off x="326003" y="703629"/>
            <a:ext cx="9128098" cy="502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endParaRPr lang="fr-FR" dirty="0"/>
          </a:p>
          <a:p>
            <a:pPr marL="180000" lvl="1" algn="just">
              <a:lnSpc>
                <a:spcPct val="120000"/>
              </a:lnSpc>
              <a:spcAft>
                <a:spcPts val="0"/>
              </a:spcAft>
            </a:pPr>
            <a:r>
              <a:rPr lang="fr-FR" sz="1800" b="1" u="sng" dirty="0"/>
              <a:t>Période 1</a:t>
            </a:r>
            <a:r>
              <a:rPr lang="fr-FR" sz="1800" b="1" dirty="0"/>
              <a:t> </a:t>
            </a:r>
            <a:r>
              <a:rPr lang="fr-FR" dirty="0"/>
              <a:t>(P1) : </a:t>
            </a:r>
            <a:r>
              <a:rPr lang="fr-FR" b="1" dirty="0">
                <a:solidFill>
                  <a:srgbClr val="E64133"/>
                </a:solidFill>
              </a:rPr>
              <a:t>jusqu’aux vacances de Toussaint </a:t>
            </a:r>
            <a:r>
              <a:rPr lang="fr-FR" dirty="0"/>
              <a:t>: </a:t>
            </a:r>
            <a:r>
              <a:rPr lang="fr-FR" b="1" dirty="0"/>
              <a:t>14h</a:t>
            </a:r>
            <a:r>
              <a:rPr lang="fr-FR" dirty="0"/>
              <a:t> au centre </a:t>
            </a:r>
            <a:r>
              <a:rPr lang="fr-FR" i="1" dirty="0"/>
              <a:t>(de </a:t>
            </a:r>
            <a:r>
              <a:rPr lang="fr-FR" b="1" i="1" dirty="0"/>
              <a:t>08h00 à 16h00 </a:t>
            </a:r>
            <a:r>
              <a:rPr lang="fr-FR" i="1" dirty="0"/>
              <a:t>les jeudi et vendredi) </a:t>
            </a:r>
            <a:r>
              <a:rPr lang="fr-FR" dirty="0"/>
              <a:t>et </a:t>
            </a:r>
            <a:r>
              <a:rPr lang="fr-FR" b="1" dirty="0"/>
              <a:t>21h </a:t>
            </a:r>
            <a:r>
              <a:rPr lang="fr-FR" dirty="0"/>
              <a:t>en structure</a:t>
            </a:r>
          </a:p>
          <a:p>
            <a:pPr marL="180000" lvl="1" algn="just">
              <a:lnSpc>
                <a:spcPct val="120000"/>
              </a:lnSpc>
              <a:spcAft>
                <a:spcPts val="0"/>
              </a:spcAft>
            </a:pPr>
            <a:endParaRPr lang="fr-FR" dirty="0"/>
          </a:p>
          <a:p>
            <a:pPr marL="180000" lvl="1" algn="just">
              <a:lnSpc>
                <a:spcPct val="120000"/>
              </a:lnSpc>
              <a:spcAft>
                <a:spcPts val="0"/>
              </a:spcAft>
            </a:pPr>
            <a:r>
              <a:rPr lang="fr-FR" sz="1800" b="1" u="sng" dirty="0"/>
              <a:t>Période 2</a:t>
            </a:r>
            <a:r>
              <a:rPr lang="fr-FR" sz="1800" b="1" dirty="0"/>
              <a:t> </a:t>
            </a:r>
            <a:r>
              <a:rPr lang="fr-FR" dirty="0"/>
              <a:t>(P2) : </a:t>
            </a:r>
            <a:r>
              <a:rPr lang="fr-FR" b="1" dirty="0">
                <a:solidFill>
                  <a:srgbClr val="E64133"/>
                </a:solidFill>
              </a:rPr>
              <a:t>vacances de Toussaint à Noël </a:t>
            </a:r>
            <a:r>
              <a:rPr lang="fr-FR" dirty="0"/>
              <a:t>: </a:t>
            </a:r>
            <a:r>
              <a:rPr lang="fr-FR" b="1" dirty="0"/>
              <a:t>21h</a:t>
            </a:r>
            <a:r>
              <a:rPr lang="fr-FR" dirty="0"/>
              <a:t> au centre </a:t>
            </a:r>
            <a:r>
              <a:rPr lang="fr-FR" i="1" dirty="0"/>
              <a:t>(de </a:t>
            </a:r>
            <a:r>
              <a:rPr lang="fr-FR" b="1" i="1" dirty="0"/>
              <a:t>08h00 à 16h00 </a:t>
            </a:r>
            <a:r>
              <a:rPr lang="fr-FR" i="1" dirty="0"/>
              <a:t>les mardi, jeudi et vendredi) </a:t>
            </a:r>
            <a:r>
              <a:rPr lang="fr-FR" dirty="0"/>
              <a:t>et </a:t>
            </a:r>
            <a:r>
              <a:rPr lang="fr-FR" b="1" dirty="0"/>
              <a:t>14h</a:t>
            </a:r>
            <a:r>
              <a:rPr lang="fr-FR" dirty="0"/>
              <a:t> en structure</a:t>
            </a:r>
          </a:p>
          <a:p>
            <a:pPr marL="180000" lvl="1" algn="just">
              <a:lnSpc>
                <a:spcPct val="120000"/>
              </a:lnSpc>
              <a:spcAft>
                <a:spcPts val="0"/>
              </a:spcAft>
            </a:pPr>
            <a:endParaRPr lang="fr-FR" dirty="0"/>
          </a:p>
          <a:p>
            <a:pPr marL="180000" lvl="1" algn="just">
              <a:lnSpc>
                <a:spcPct val="120000"/>
              </a:lnSpc>
              <a:spcAft>
                <a:spcPts val="0"/>
              </a:spcAft>
            </a:pPr>
            <a:r>
              <a:rPr lang="fr-FR" sz="1800" b="1" u="sng" dirty="0"/>
              <a:t>Période 3</a:t>
            </a:r>
            <a:r>
              <a:rPr lang="fr-FR" sz="1800" b="1" dirty="0"/>
              <a:t> </a:t>
            </a:r>
            <a:r>
              <a:rPr lang="fr-FR" dirty="0"/>
              <a:t>(P3) : </a:t>
            </a:r>
            <a:r>
              <a:rPr lang="fr-FR" b="1" dirty="0">
                <a:solidFill>
                  <a:srgbClr val="E64133"/>
                </a:solidFill>
              </a:rPr>
              <a:t>Noël à vacances d’hiver </a:t>
            </a:r>
            <a:r>
              <a:rPr lang="fr-FR" dirty="0"/>
              <a:t>: </a:t>
            </a:r>
            <a:r>
              <a:rPr lang="fr-FR" b="1" dirty="0"/>
              <a:t>21h</a:t>
            </a:r>
            <a:r>
              <a:rPr lang="fr-FR" dirty="0"/>
              <a:t> au centre </a:t>
            </a:r>
            <a:r>
              <a:rPr lang="fr-FR" i="1" dirty="0"/>
              <a:t>(de </a:t>
            </a:r>
            <a:r>
              <a:rPr lang="fr-FR" b="1" i="1" dirty="0"/>
              <a:t>08h00 à 16h00 </a:t>
            </a:r>
            <a:r>
              <a:rPr lang="fr-FR" i="1" dirty="0"/>
              <a:t>les mardi, jeudi et vendredi) </a:t>
            </a:r>
            <a:r>
              <a:rPr lang="fr-FR" dirty="0"/>
              <a:t>et </a:t>
            </a:r>
            <a:r>
              <a:rPr lang="fr-FR" b="1" dirty="0"/>
              <a:t>14h </a:t>
            </a:r>
            <a:r>
              <a:rPr lang="fr-FR" dirty="0"/>
              <a:t>en structure</a:t>
            </a:r>
          </a:p>
          <a:p>
            <a:pPr marL="180000" lvl="1" algn="just">
              <a:lnSpc>
                <a:spcPct val="120000"/>
              </a:lnSpc>
              <a:spcAft>
                <a:spcPts val="0"/>
              </a:spcAft>
            </a:pPr>
            <a:endParaRPr lang="fr-FR" dirty="0"/>
          </a:p>
          <a:p>
            <a:pPr marL="180000" lvl="1" algn="just">
              <a:lnSpc>
                <a:spcPct val="120000"/>
              </a:lnSpc>
              <a:spcAft>
                <a:spcPts val="0"/>
              </a:spcAft>
            </a:pPr>
            <a:r>
              <a:rPr lang="fr-FR" sz="1800" b="1" u="sng" dirty="0"/>
              <a:t>Période 4</a:t>
            </a:r>
            <a:r>
              <a:rPr lang="fr-FR" sz="1800" b="1" dirty="0"/>
              <a:t> </a:t>
            </a:r>
            <a:r>
              <a:rPr lang="fr-FR" dirty="0"/>
              <a:t>(P4) : </a:t>
            </a:r>
            <a:r>
              <a:rPr lang="fr-FR" b="1" dirty="0">
                <a:solidFill>
                  <a:srgbClr val="E64133"/>
                </a:solidFill>
              </a:rPr>
              <a:t>Vacances d’hiver à vacances de printemps </a:t>
            </a:r>
            <a:r>
              <a:rPr lang="fr-FR" dirty="0"/>
              <a:t>: </a:t>
            </a:r>
            <a:r>
              <a:rPr lang="fr-FR" b="1" dirty="0"/>
              <a:t>14h</a:t>
            </a:r>
            <a:r>
              <a:rPr lang="fr-FR" dirty="0"/>
              <a:t> au centre </a:t>
            </a:r>
            <a:r>
              <a:rPr lang="fr-FR" i="1" dirty="0"/>
              <a:t>(de </a:t>
            </a:r>
            <a:r>
              <a:rPr lang="fr-FR" b="1" i="1" dirty="0"/>
              <a:t>08h00 à 16h00 </a:t>
            </a:r>
            <a:r>
              <a:rPr lang="fr-FR" i="1" dirty="0"/>
              <a:t>les jeudi et vendredi) </a:t>
            </a:r>
            <a:r>
              <a:rPr lang="fr-FR" dirty="0"/>
              <a:t>et </a:t>
            </a:r>
            <a:r>
              <a:rPr lang="fr-FR" b="1" dirty="0"/>
              <a:t>21h</a:t>
            </a:r>
            <a:r>
              <a:rPr lang="fr-FR" dirty="0"/>
              <a:t> en structure</a:t>
            </a:r>
          </a:p>
          <a:p>
            <a:pPr marL="180000" lvl="1" algn="just">
              <a:lnSpc>
                <a:spcPct val="120000"/>
              </a:lnSpc>
              <a:spcAft>
                <a:spcPts val="0"/>
              </a:spcAft>
            </a:pPr>
            <a:endParaRPr lang="fr-FR" dirty="0"/>
          </a:p>
          <a:p>
            <a:pPr marL="180000" lvl="1" algn="just">
              <a:lnSpc>
                <a:spcPct val="120000"/>
              </a:lnSpc>
              <a:spcAft>
                <a:spcPts val="0"/>
              </a:spcAft>
            </a:pPr>
            <a:r>
              <a:rPr lang="fr-FR" sz="1800" b="1" u="sng" dirty="0"/>
              <a:t>Période 5</a:t>
            </a:r>
            <a:r>
              <a:rPr lang="fr-FR" sz="1800" b="1" dirty="0"/>
              <a:t> </a:t>
            </a:r>
            <a:r>
              <a:rPr lang="fr-FR" dirty="0"/>
              <a:t>(P5) : </a:t>
            </a:r>
            <a:r>
              <a:rPr lang="fr-FR" b="1" dirty="0">
                <a:solidFill>
                  <a:srgbClr val="E64133"/>
                </a:solidFill>
              </a:rPr>
              <a:t>Vacances de printemps à vacances d’été </a:t>
            </a:r>
            <a:r>
              <a:rPr lang="fr-FR" dirty="0"/>
              <a:t>: </a:t>
            </a:r>
            <a:r>
              <a:rPr lang="fr-FR" b="1" dirty="0"/>
              <a:t>14h</a:t>
            </a:r>
            <a:r>
              <a:rPr lang="fr-FR" dirty="0"/>
              <a:t> au centre </a:t>
            </a:r>
            <a:r>
              <a:rPr lang="fr-FR" i="1" dirty="0"/>
              <a:t>(de </a:t>
            </a:r>
            <a:r>
              <a:rPr lang="fr-FR" b="1" i="1" dirty="0"/>
              <a:t>08h00 à 16h00 </a:t>
            </a:r>
            <a:r>
              <a:rPr lang="fr-FR" i="1" dirty="0"/>
              <a:t>les jeudi et vendredi) </a:t>
            </a:r>
            <a:r>
              <a:rPr lang="fr-FR" dirty="0"/>
              <a:t>et </a:t>
            </a:r>
            <a:r>
              <a:rPr lang="fr-FR" b="1" dirty="0"/>
              <a:t>21h</a:t>
            </a:r>
            <a:r>
              <a:rPr lang="fr-FR" dirty="0"/>
              <a:t> en structure</a:t>
            </a:r>
          </a:p>
          <a:p>
            <a:pPr lvl="1">
              <a:spcAft>
                <a:spcPts val="300"/>
              </a:spcAft>
            </a:pPr>
            <a:endParaRPr lang="fr-FR" dirty="0"/>
          </a:p>
          <a:p>
            <a:pPr algn="ctr">
              <a:spcAft>
                <a:spcPts val="300"/>
              </a:spcAft>
            </a:pPr>
            <a:r>
              <a:rPr lang="fr-FR" dirty="0"/>
              <a:t>Coupure pédagogique pendant les vacances scolaires : </a:t>
            </a:r>
            <a:r>
              <a:rPr lang="fr-FR" b="1" dirty="0"/>
              <a:t>35h </a:t>
            </a:r>
            <a:r>
              <a:rPr lang="fr-FR" dirty="0"/>
              <a:t>en structure</a:t>
            </a:r>
          </a:p>
          <a:p>
            <a:pPr>
              <a:spcAft>
                <a:spcPts val="300"/>
              </a:spcAft>
            </a:pPr>
            <a:endParaRPr lang="fr-FR" dirty="0"/>
          </a:p>
        </p:txBody>
      </p:sp>
      <p:sp>
        <p:nvSpPr>
          <p:cNvPr id="22" name="Titre 2">
            <a:extLst>
              <a:ext uri="{FF2B5EF4-FFF2-40B4-BE49-F238E27FC236}">
                <a16:creationId xmlns:a16="http://schemas.microsoft.com/office/drawing/2014/main" id="{E2DB9CFA-2091-487C-999F-059650E9AC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163" y="-188016"/>
            <a:ext cx="9871673" cy="1286459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fr-FR" sz="4600" dirty="0">
                <a:latin typeface="Calibri Light" panose="020F0302020204030204" pitchFamily="34" charset="0"/>
                <a:cs typeface="Calibri Light" panose="020F0302020204030204" pitchFamily="34" charset="0"/>
              </a:rPr>
              <a:t>Organisation de la formation</a:t>
            </a:r>
          </a:p>
        </p:txBody>
      </p:sp>
    </p:spTree>
    <p:extLst>
      <p:ext uri="{BB962C8B-B14F-4D97-AF65-F5344CB8AC3E}">
        <p14:creationId xmlns:p14="http://schemas.microsoft.com/office/powerpoint/2010/main" val="4082801671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1F119B6-8C2A-440E-A192-53B2D1BD7D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3787" y="6626155"/>
            <a:ext cx="1883054" cy="2270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6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72EEAD8-6BED-44C9-8E88-66C00A15DE9D}" type="datetime1">
              <a:rPr lang="fr-FR" smtClean="0"/>
              <a:pPr/>
              <a:t>09/05/2019</a:t>
            </a:fld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5AFF9EE-B55E-4171-BA11-AA76B2F14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5274" y="6614798"/>
            <a:ext cx="677264" cy="2705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96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70F0C0A-58BB-134B-8453-F13628AB259C}" type="slidenum">
              <a:rPr lang="fr-FR" smtClean="0"/>
              <a:pPr/>
              <a:t>5</a:t>
            </a:fld>
            <a:endParaRPr lang="fr-FR" dirty="0"/>
          </a:p>
        </p:txBody>
      </p:sp>
      <p:graphicFrame>
        <p:nvGraphicFramePr>
          <p:cNvPr id="11" name="Tableau 10">
            <a:extLst>
              <a:ext uri="{FF2B5EF4-FFF2-40B4-BE49-F238E27FC236}">
                <a16:creationId xmlns:a16="http://schemas.microsoft.com/office/drawing/2014/main" id="{2F879F07-AF9A-448C-BF11-4495D5F58B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5702115"/>
              </p:ext>
            </p:extLst>
          </p:nvPr>
        </p:nvGraphicFramePr>
        <p:xfrm>
          <a:off x="203788" y="403350"/>
          <a:ext cx="9703538" cy="4908299"/>
        </p:xfrm>
        <a:graphic>
          <a:graphicData uri="http://schemas.openxmlformats.org/drawingml/2006/table">
            <a:tbl>
              <a:tblPr firstRow="1" bandRow="1"/>
              <a:tblGrid>
                <a:gridCol w="1790922">
                  <a:extLst>
                    <a:ext uri="{9D8B030D-6E8A-4147-A177-3AD203B41FA5}">
                      <a16:colId xmlns:a16="http://schemas.microsoft.com/office/drawing/2014/main" val="3136207761"/>
                    </a:ext>
                  </a:extLst>
                </a:gridCol>
                <a:gridCol w="3956308">
                  <a:extLst>
                    <a:ext uri="{9D8B030D-6E8A-4147-A177-3AD203B41FA5}">
                      <a16:colId xmlns:a16="http://schemas.microsoft.com/office/drawing/2014/main" val="3785483269"/>
                    </a:ext>
                  </a:extLst>
                </a:gridCol>
                <a:gridCol w="3956308">
                  <a:extLst>
                    <a:ext uri="{9D8B030D-6E8A-4147-A177-3AD203B41FA5}">
                      <a16:colId xmlns:a16="http://schemas.microsoft.com/office/drawing/2014/main" val="2577530349"/>
                    </a:ext>
                  </a:extLst>
                </a:gridCol>
              </a:tblGrid>
              <a:tr h="550940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8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Bloc</a:t>
                      </a:r>
                    </a:p>
                  </a:txBody>
                  <a:tcPr marL="4446" marR="4446" marT="444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Modules</a:t>
                      </a:r>
                    </a:p>
                  </a:txBody>
                  <a:tcPr marL="4446" marR="4446" marT="444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fr-FR" sz="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6" marR="4446" marT="444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275960"/>
                  </a:ext>
                </a:extLst>
              </a:tr>
              <a:tr h="252147"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fr-FR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446" marR="4446" marT="444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433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Communication</a:t>
                      </a:r>
                    </a:p>
                  </a:txBody>
                  <a:tcPr marL="4446" marR="4446" marT="444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4337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just" rtl="0" fontAlgn="ctr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Mise en situation en </a:t>
                      </a:r>
                      <a:r>
                        <a:rPr lang="fr-F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environnement professionnel</a:t>
                      </a:r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. Ce bloc regroupe de nombreuses </a:t>
                      </a:r>
                      <a:r>
                        <a:rPr lang="fr-F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compétences transférables </a:t>
                      </a:r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au monde de l’entreprise.</a:t>
                      </a:r>
                    </a:p>
                  </a:txBody>
                  <a:tcPr marL="216000" marR="216000" marT="444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43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3818384"/>
                  </a:ext>
                </a:extLst>
              </a:tr>
              <a:tr h="25214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Evènementiel</a:t>
                      </a:r>
                    </a:p>
                  </a:txBody>
                  <a:tcPr marL="4446" marR="4446" marT="444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433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fr-F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6" marR="4446" marT="444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43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8862840"/>
                  </a:ext>
                </a:extLst>
              </a:tr>
              <a:tr h="28798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Projet</a:t>
                      </a:r>
                    </a:p>
                  </a:txBody>
                  <a:tcPr marL="4446" marR="4446" marT="444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433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fr-F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6" marR="4446" marT="444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43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2398304"/>
                  </a:ext>
                </a:extLst>
              </a:tr>
              <a:tr h="25214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Environnement professionnel</a:t>
                      </a:r>
                    </a:p>
                  </a:txBody>
                  <a:tcPr marL="4446" marR="4446" marT="444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433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fr-F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6" marR="4446" marT="444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43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286085"/>
                  </a:ext>
                </a:extLst>
              </a:tr>
              <a:tr h="25214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Certification</a:t>
                      </a:r>
                    </a:p>
                  </a:txBody>
                  <a:tcPr marL="4446" marR="4446" marT="444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433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fr-F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6" marR="4446" marT="444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43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5252413"/>
                  </a:ext>
                </a:extLst>
              </a:tr>
              <a:tr h="252147">
                <a:tc rowSpan="7">
                  <a:txBody>
                    <a:bodyPr/>
                    <a:lstStyle/>
                    <a:p>
                      <a:pPr algn="ctr" rtl="0" fontAlgn="ctr"/>
                      <a:r>
                        <a:rPr lang="fr-FR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fr-FR" sz="15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6" marR="4446" marT="444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Publics</a:t>
                      </a:r>
                    </a:p>
                  </a:txBody>
                  <a:tcPr marL="4446" marR="4446" marT="444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just" rtl="0" fontAlgn="ctr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Encadrement et mise en place de </a:t>
                      </a:r>
                      <a:r>
                        <a:rPr lang="fr-F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cycle de découverte </a:t>
                      </a:r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dans tous les sports collectifs (handball basketball rugby football). Ces missions peuvent-être accomplies dans le </a:t>
                      </a:r>
                      <a:r>
                        <a:rPr lang="fr-F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milieu scolaire ou périscolaire</a:t>
                      </a:r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. Ce bloc vous apportera aussi des </a:t>
                      </a:r>
                      <a:r>
                        <a:rPr lang="fr-F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connaissances indispensables </a:t>
                      </a:r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à</a:t>
                      </a:r>
                      <a:r>
                        <a:rPr lang="fr-F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l’encadrement sportif.</a:t>
                      </a:r>
                    </a:p>
                  </a:txBody>
                  <a:tcPr marL="216000" marR="216000" marT="444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0166344"/>
                  </a:ext>
                </a:extLst>
              </a:tr>
              <a:tr h="25214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Pédagogie</a:t>
                      </a:r>
                    </a:p>
                  </a:txBody>
                  <a:tcPr marL="4446" marR="4446" marT="444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fr-F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6" marR="4446" marT="444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7188123"/>
                  </a:ext>
                </a:extLst>
              </a:tr>
              <a:tr h="25214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Sports Collectifs : Mentions + Diversifiés</a:t>
                      </a:r>
                    </a:p>
                  </a:txBody>
                  <a:tcPr marL="4446" marR="4446" marT="444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fr-F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6" marR="4446" marT="444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3233840"/>
                  </a:ext>
                </a:extLst>
              </a:tr>
              <a:tr h="25214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Sciences</a:t>
                      </a:r>
                    </a:p>
                  </a:txBody>
                  <a:tcPr marL="4446" marR="4446" marT="444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fr-F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6" marR="4446" marT="444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090911"/>
                  </a:ext>
                </a:extLst>
              </a:tr>
              <a:tr h="25214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Législation</a:t>
                      </a:r>
                    </a:p>
                  </a:txBody>
                  <a:tcPr marL="4446" marR="4446" marT="444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fr-F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6" marR="4446" marT="444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773805"/>
                  </a:ext>
                </a:extLst>
              </a:tr>
              <a:tr h="25214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Suivi</a:t>
                      </a:r>
                    </a:p>
                  </a:txBody>
                  <a:tcPr marL="4446" marR="4446" marT="444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fr-F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6" marR="4446" marT="444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0295332"/>
                  </a:ext>
                </a:extLst>
              </a:tr>
              <a:tr h="25214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Certification</a:t>
                      </a:r>
                    </a:p>
                  </a:txBody>
                  <a:tcPr marL="4446" marR="4446" marT="444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fr-F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6" marR="4446" marT="444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0959352"/>
                  </a:ext>
                </a:extLst>
              </a:tr>
              <a:tr h="252147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fr-FR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fr-FR" sz="15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6" marR="4446" marT="444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Fédéraux (Variable selon mention) </a:t>
                      </a:r>
                    </a:p>
                  </a:txBody>
                  <a:tcPr marL="4446" marR="4446" marT="444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just" rtl="0" fontAlgn="ctr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Le bloc 3 est spécifique à la mention sportive choisie. Vous allez devoir encadrer et mettre en place des </a:t>
                      </a:r>
                      <a:r>
                        <a:rPr lang="fr-F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cycles d’entraînement </a:t>
                      </a:r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pour des </a:t>
                      </a:r>
                      <a:r>
                        <a:rPr lang="fr-F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catégories jeunes </a:t>
                      </a:r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dans votre </a:t>
                      </a:r>
                      <a:r>
                        <a:rPr lang="fr-F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structure d’accueil</a:t>
                      </a:r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. </a:t>
                      </a:r>
                    </a:p>
                  </a:txBody>
                  <a:tcPr marL="216000" marR="216000" marT="444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2002662"/>
                  </a:ext>
                </a:extLst>
              </a:tr>
              <a:tr h="25214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Préparation du sportif</a:t>
                      </a:r>
                    </a:p>
                  </a:txBody>
                  <a:tcPr marL="4446" marR="4446" marT="444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fr-F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6" marR="4446" marT="444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51065"/>
                  </a:ext>
                </a:extLst>
              </a:tr>
              <a:tr h="25214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Mention technique</a:t>
                      </a:r>
                    </a:p>
                  </a:txBody>
                  <a:tcPr marL="4446" marR="4446" marT="444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fr-F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6" marR="4446" marT="444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2826709"/>
                  </a:ext>
                </a:extLst>
              </a:tr>
              <a:tr h="25214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Certification</a:t>
                      </a:r>
                    </a:p>
                  </a:txBody>
                  <a:tcPr marL="4446" marR="4446" marT="444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fr-F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6" marR="4446" marT="444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1379257"/>
                  </a:ext>
                </a:extLst>
              </a:tr>
              <a:tr h="28717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46" marR="4446" marT="444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Positionnement</a:t>
                      </a:r>
                    </a:p>
                  </a:txBody>
                  <a:tcPr marL="4446" marR="4446" marT="444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endParaRPr lang="fr-F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6" marR="4446" marT="444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036881"/>
                  </a:ext>
                </a:extLst>
              </a:tr>
            </a:tbl>
          </a:graphicData>
        </a:graphic>
      </p:graphicFrame>
      <p:sp>
        <p:nvSpPr>
          <p:cNvPr id="12" name="ZoneTexte 11">
            <a:extLst>
              <a:ext uri="{FF2B5EF4-FFF2-40B4-BE49-F238E27FC236}">
                <a16:creationId xmlns:a16="http://schemas.microsoft.com/office/drawing/2014/main" id="{905B1480-29B9-4581-9AD7-16F97EB9E56E}"/>
              </a:ext>
            </a:extLst>
          </p:cNvPr>
          <p:cNvSpPr txBox="1"/>
          <p:nvPr/>
        </p:nvSpPr>
        <p:spPr>
          <a:xfrm>
            <a:off x="7455860" y="4599"/>
            <a:ext cx="46356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latin typeface="+mn-lt"/>
              </a:rPr>
              <a:t>L’organisation pédagogique</a:t>
            </a:r>
          </a:p>
        </p:txBody>
      </p:sp>
    </p:spTree>
    <p:extLst>
      <p:ext uri="{BB962C8B-B14F-4D97-AF65-F5344CB8AC3E}">
        <p14:creationId xmlns:p14="http://schemas.microsoft.com/office/powerpoint/2010/main" val="2962541020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2B5E49-F41B-4A73-B4CD-B75683B4B9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98538" y="331695"/>
            <a:ext cx="5943600" cy="986663"/>
          </a:xfrm>
        </p:spPr>
        <p:txBody>
          <a:bodyPr/>
          <a:lstStyle/>
          <a:p>
            <a:r>
              <a:rPr lang="fr-FR" dirty="0"/>
              <a:t>La formation en apprentissage 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13B6FEA-C33D-4186-AF22-985DCA11371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596572" y="1387781"/>
            <a:ext cx="2125780" cy="1072566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dirty="0"/>
              <a:t>Des conditions de travail de haut niveau 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669629B-70F8-4679-9B66-984660876DC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504717" y="2621484"/>
            <a:ext cx="2125780" cy="2756438"/>
          </a:xfrm>
        </p:spPr>
        <p:txBody>
          <a:bodyPr/>
          <a:lstStyle/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fr-FR" dirty="0"/>
              <a:t>Être en situation professionnelle et développer des projets 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fr-FR" dirty="0"/>
              <a:t>Être en situation </a:t>
            </a:r>
            <a:r>
              <a:rPr lang="fr-FR" b="1" dirty="0"/>
              <a:t>d’enseignement </a:t>
            </a:r>
            <a:r>
              <a:rPr lang="fr-FR" dirty="0"/>
              <a:t>des </a:t>
            </a:r>
            <a:r>
              <a:rPr lang="fr-FR" b="1" dirty="0"/>
              <a:t>sports collectifs 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fr-FR" b="1" dirty="0"/>
              <a:t>Encadrement de la  mention </a:t>
            </a:r>
            <a:r>
              <a:rPr lang="fr-FR" dirty="0"/>
              <a:t>choisie (handball rugby football basket)</a:t>
            </a:r>
          </a:p>
          <a:p>
            <a:pPr>
              <a:lnSpc>
                <a:spcPct val="120000"/>
              </a:lnSpc>
            </a:pPr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ACFA30EC-FFCD-495A-8FDD-87D676F0883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656215" y="2618503"/>
            <a:ext cx="1786986" cy="2759419"/>
          </a:xfrm>
        </p:spPr>
        <p:txBody>
          <a:bodyPr/>
          <a:lstStyle/>
          <a:p>
            <a:pPr algn="just">
              <a:lnSpc>
                <a:spcPct val="120000"/>
              </a:lnSpc>
            </a:pPr>
            <a:r>
              <a:rPr lang="fr-FR" dirty="0"/>
              <a:t>Contact D Pro s’appuie sur son partenaire historique, le </a:t>
            </a:r>
            <a:r>
              <a:rPr lang="fr-FR" b="1" dirty="0"/>
              <a:t>FC Grenoble Rugby</a:t>
            </a:r>
            <a:r>
              <a:rPr lang="fr-FR" dirty="0"/>
              <a:t>, pour dispenser la formation. Vous serez dans les locaux de ce </a:t>
            </a:r>
            <a:r>
              <a:rPr lang="fr-FR" b="1" dirty="0"/>
              <a:t>club professionnel</a:t>
            </a:r>
            <a:r>
              <a:rPr lang="fr-FR" dirty="0"/>
              <a:t>, encadré par des formateurs certifiés !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DE472148-090F-457D-B03D-1515B882AC0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035692" y="1382402"/>
            <a:ext cx="1884397" cy="75431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dirty="0"/>
              <a:t>Formation facilement accessible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0A13A7BC-9931-4DBE-8CF5-9A74E426B7D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957741" y="2618503"/>
            <a:ext cx="1884397" cy="2013031"/>
          </a:xfrm>
        </p:spPr>
        <p:txBody>
          <a:bodyPr/>
          <a:lstStyle/>
          <a:p>
            <a:pPr algn="just">
              <a:lnSpc>
                <a:spcPct val="120000"/>
              </a:lnSpc>
            </a:pPr>
            <a:r>
              <a:rPr lang="fr-FR" dirty="0"/>
              <a:t>Le coût de la formation est entièrement </a:t>
            </a:r>
            <a:r>
              <a:rPr lang="fr-FR" b="1" dirty="0"/>
              <a:t>pris en charge</a:t>
            </a:r>
            <a:r>
              <a:rPr lang="fr-FR" dirty="0"/>
              <a:t> par la région Auvergne Rhône-Alpes. </a:t>
            </a:r>
          </a:p>
          <a:p>
            <a:pPr algn="just">
              <a:lnSpc>
                <a:spcPct val="120000"/>
              </a:lnSpc>
            </a:pPr>
            <a:r>
              <a:rPr lang="fr-FR" dirty="0"/>
              <a:t>Vous serez </a:t>
            </a:r>
            <a:r>
              <a:rPr lang="fr-FR" b="1" dirty="0"/>
              <a:t>rémunéré</a:t>
            </a:r>
            <a:r>
              <a:rPr lang="fr-FR" dirty="0"/>
              <a:t> en fonction de votre âge, sur la base du SMIC !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F38B76D1-F599-4584-9BB4-F310FE077CCF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pPr>
              <a:defRPr/>
            </a:pPr>
            <a:fld id="{840F41BF-176B-4620-A0BE-60D7D3CB5DAF}" type="slidenum">
              <a:rPr lang="fr-FR" smtClean="0"/>
              <a:pPr>
                <a:defRPr/>
              </a:pPr>
              <a:t>6</a:t>
            </a:fld>
            <a:endParaRPr lang="fr-FR" dirty="0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3D68AB3-7408-4847-BE7C-8625E79A7A6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</p:sp>
      <p:pic>
        <p:nvPicPr>
          <p:cNvPr id="13" name="Espace réservé pour une image  10" descr="Une image contenant bâtiment, terrain, extérieur, personne&#10;&#10;Description générée automatiquement">
            <a:extLst>
              <a:ext uri="{FF2B5EF4-FFF2-40B4-BE49-F238E27FC236}">
                <a16:creationId xmlns:a16="http://schemas.microsoft.com/office/drawing/2014/main" id="{87856F81-7BDE-4EA5-98B8-F978E5F9D2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52" t="-51" r="19565" b="-1"/>
          <a:stretch/>
        </p:blipFill>
        <p:spPr bwMode="auto">
          <a:xfrm>
            <a:off x="0" y="0"/>
            <a:ext cx="3500540" cy="3145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599DBF2D-2B99-4DD1-AFC7-E710C2F00E64}"/>
              </a:ext>
            </a:extLst>
          </p:cNvPr>
          <p:cNvSpPr txBox="1">
            <a:spLocks/>
          </p:cNvSpPr>
          <p:nvPr/>
        </p:nvSpPr>
        <p:spPr bwMode="auto">
          <a:xfrm>
            <a:off x="3637471" y="1431026"/>
            <a:ext cx="1959101" cy="1072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201" b="1" kern="1200">
                <a:solidFill>
                  <a:srgbClr val="55505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5pPr>
            <a:lvl6pPr marL="2514715" indent="-228611" algn="l" defTabSz="91444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37" indent="-228611" algn="l" defTabSz="91444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57" indent="-228611" algn="l" defTabSz="91444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79" indent="-228611" algn="l" defTabSz="91444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Trois domaines de compétence</a:t>
            </a:r>
          </a:p>
        </p:txBody>
      </p:sp>
    </p:spTree>
    <p:extLst>
      <p:ext uri="{BB962C8B-B14F-4D97-AF65-F5344CB8AC3E}">
        <p14:creationId xmlns:p14="http://schemas.microsoft.com/office/powerpoint/2010/main" val="2270599859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A4CFD0-16BA-409A-B75B-3F82D64F66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73955" y="594509"/>
            <a:ext cx="5607224" cy="487648"/>
          </a:xfrm>
        </p:spPr>
        <p:txBody>
          <a:bodyPr/>
          <a:lstStyle/>
          <a:p>
            <a:r>
              <a:rPr lang="fr-FR" dirty="0"/>
              <a:t>Les conditions d’admission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FE46ABA1-1B01-4B43-AD3B-75111D3F6B67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pPr>
              <a:defRPr/>
            </a:pPr>
            <a:fld id="{840F41BF-176B-4620-A0BE-60D7D3CB5DAF}" type="slidenum">
              <a:rPr lang="fr-FR" smtClean="0"/>
              <a:pPr>
                <a:defRPr/>
              </a:pPr>
              <a:t>7</a:t>
            </a:fld>
            <a:endParaRPr lang="fr-FR" dirty="0"/>
          </a:p>
        </p:txBody>
      </p:sp>
      <p:pic>
        <p:nvPicPr>
          <p:cNvPr id="21" name="Espace réservé pour une image  20" descr="Liste de vérification">
            <a:extLst>
              <a:ext uri="{FF2B5EF4-FFF2-40B4-BE49-F238E27FC236}">
                <a16:creationId xmlns:a16="http://schemas.microsoft.com/office/drawing/2014/main" id="{880283C0-300F-4E5B-BD12-115B1D82E827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5018" b="5018"/>
          <a:stretch>
            <a:fillRect/>
          </a:stretch>
        </p:blipFill>
        <p:spPr/>
      </p:pic>
      <p:pic>
        <p:nvPicPr>
          <p:cNvPr id="14" name="Espace réservé pour une image  10" descr="Une image contenant bâtiment, terrain, extérieur, personne&#10;&#10;Description générée automatiquement">
            <a:extLst>
              <a:ext uri="{FF2B5EF4-FFF2-40B4-BE49-F238E27FC236}">
                <a16:creationId xmlns:a16="http://schemas.microsoft.com/office/drawing/2014/main" id="{E2B0E69D-8581-48FD-91E6-E172A8922CA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52" t="-51" r="19565" b="-1"/>
          <a:stretch/>
        </p:blipFill>
        <p:spPr bwMode="auto">
          <a:xfrm>
            <a:off x="0" y="0"/>
            <a:ext cx="3500540" cy="3145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Graphique 26" descr="Médical">
            <a:extLst>
              <a:ext uri="{FF2B5EF4-FFF2-40B4-BE49-F238E27FC236}">
                <a16:creationId xmlns:a16="http://schemas.microsoft.com/office/drawing/2014/main" id="{3E189715-8BD0-453B-A422-AFC4121F5D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959365" y="2427559"/>
            <a:ext cx="742476" cy="742476"/>
          </a:xfrm>
          <a:prstGeom prst="rect">
            <a:avLst/>
          </a:prstGeom>
        </p:spPr>
      </p:pic>
      <p:pic>
        <p:nvPicPr>
          <p:cNvPr id="29" name="Graphique 28" descr="Homme">
            <a:extLst>
              <a:ext uri="{FF2B5EF4-FFF2-40B4-BE49-F238E27FC236}">
                <a16:creationId xmlns:a16="http://schemas.microsoft.com/office/drawing/2014/main" id="{F4ED69D3-0F57-47EA-BA7A-A50FC6F6E73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973955" y="1344195"/>
            <a:ext cx="742476" cy="742476"/>
          </a:xfrm>
          <a:prstGeom prst="rect">
            <a:avLst/>
          </a:prstGeom>
        </p:spPr>
      </p:pic>
      <p:pic>
        <p:nvPicPr>
          <p:cNvPr id="31" name="Graphique 30" descr="Marteau">
            <a:extLst>
              <a:ext uri="{FF2B5EF4-FFF2-40B4-BE49-F238E27FC236}">
                <a16:creationId xmlns:a16="http://schemas.microsoft.com/office/drawing/2014/main" id="{A23FA4A2-A3DD-49F7-8D0F-2F943E41A1D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959365" y="4563881"/>
            <a:ext cx="742477" cy="742477"/>
          </a:xfrm>
          <a:prstGeom prst="rect">
            <a:avLst/>
          </a:prstGeom>
        </p:spPr>
      </p:pic>
      <p:pic>
        <p:nvPicPr>
          <p:cNvPr id="33" name="Graphique 32" descr="Liste de vérification">
            <a:extLst>
              <a:ext uri="{FF2B5EF4-FFF2-40B4-BE49-F238E27FC236}">
                <a16:creationId xmlns:a16="http://schemas.microsoft.com/office/drawing/2014/main" id="{80C9870A-3431-4FFC-B554-92DABD623D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99891" y="3513461"/>
            <a:ext cx="801951" cy="801951"/>
          </a:xfrm>
          <a:prstGeom prst="rect">
            <a:avLst/>
          </a:prstGeom>
        </p:spPr>
      </p:pic>
      <p:sp>
        <p:nvSpPr>
          <p:cNvPr id="34" name="ZoneTexte 33">
            <a:extLst>
              <a:ext uri="{FF2B5EF4-FFF2-40B4-BE49-F238E27FC236}">
                <a16:creationId xmlns:a16="http://schemas.microsoft.com/office/drawing/2014/main" id="{EE947EE5-8239-435F-AD4C-8C2DD5E68879}"/>
              </a:ext>
            </a:extLst>
          </p:cNvPr>
          <p:cNvSpPr txBox="1"/>
          <p:nvPr/>
        </p:nvSpPr>
        <p:spPr>
          <a:xfrm>
            <a:off x="4701842" y="1467135"/>
            <a:ext cx="53102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Avoir entre </a:t>
            </a:r>
            <a:r>
              <a:rPr lang="fr-FR" sz="1600" b="1" dirty="0"/>
              <a:t>18 ans et 29 ans </a:t>
            </a:r>
            <a:r>
              <a:rPr lang="fr-FR" sz="1600" dirty="0"/>
              <a:t>au moment de la signature du contrat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5560DAB7-A806-441E-B246-C7F500D80F2D}"/>
              </a:ext>
            </a:extLst>
          </p:cNvPr>
          <p:cNvSpPr txBox="1"/>
          <p:nvPr/>
        </p:nvSpPr>
        <p:spPr>
          <a:xfrm>
            <a:off x="4701841" y="2471649"/>
            <a:ext cx="53102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Être titulaire d’une </a:t>
            </a:r>
            <a:r>
              <a:rPr lang="fr-FR" sz="1600" b="1" dirty="0"/>
              <a:t>attestation de secourisme </a:t>
            </a:r>
            <a:r>
              <a:rPr lang="fr-FR" sz="1600" dirty="0"/>
              <a:t>valable (PSC1, AFPS,SST …) 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4D2B78E7-E5DC-45D8-B1AC-C2BEBE56279B}"/>
              </a:ext>
            </a:extLst>
          </p:cNvPr>
          <p:cNvSpPr txBox="1"/>
          <p:nvPr/>
        </p:nvSpPr>
        <p:spPr>
          <a:xfrm>
            <a:off x="4701839" y="3555013"/>
            <a:ext cx="53102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Réussir les </a:t>
            </a:r>
            <a:r>
              <a:rPr lang="fr-FR" sz="1600" b="1" dirty="0"/>
              <a:t>Tests d’Exigence Préalable </a:t>
            </a:r>
          </a:p>
          <a:p>
            <a:r>
              <a:rPr lang="fr-FR" sz="1600" dirty="0"/>
              <a:t>(dossier à compléter au moins un mois avant la date des tests)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79C456A6-3BA4-4E43-B815-551EC4C09BCE}"/>
              </a:ext>
            </a:extLst>
          </p:cNvPr>
          <p:cNvSpPr txBox="1"/>
          <p:nvPr/>
        </p:nvSpPr>
        <p:spPr>
          <a:xfrm>
            <a:off x="4701840" y="4642731"/>
            <a:ext cx="53102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Être </a:t>
            </a:r>
            <a:r>
              <a:rPr lang="fr-FR" sz="1600" b="1" dirty="0"/>
              <a:t>recensé</a:t>
            </a:r>
            <a:r>
              <a:rPr lang="fr-FR" sz="1600" dirty="0"/>
              <a:t>, avoir participé à la </a:t>
            </a:r>
            <a:r>
              <a:rPr lang="fr-FR" sz="1600" b="1" dirty="0"/>
              <a:t>Journée Défense et Citoyenneté</a:t>
            </a:r>
            <a:r>
              <a:rPr lang="fr-FR" sz="1600" dirty="0"/>
              <a:t>, et avoir un </a:t>
            </a:r>
            <a:r>
              <a:rPr lang="fr-FR" sz="1600" b="1" dirty="0"/>
              <a:t>casier judiciaire vierge </a:t>
            </a:r>
          </a:p>
        </p:txBody>
      </p:sp>
    </p:spTree>
    <p:extLst>
      <p:ext uri="{BB962C8B-B14F-4D97-AF65-F5344CB8AC3E}">
        <p14:creationId xmlns:p14="http://schemas.microsoft.com/office/powerpoint/2010/main" val="1142287596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A4CFD0-16BA-409A-B75B-3F82D64F66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23857" y="695014"/>
            <a:ext cx="6307487" cy="487648"/>
          </a:xfrm>
        </p:spPr>
        <p:txBody>
          <a:bodyPr/>
          <a:lstStyle/>
          <a:p>
            <a:r>
              <a:rPr lang="fr-FR" dirty="0"/>
              <a:t>Et après ? 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E0DB366-2264-468A-A796-F01D112E77B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56244" y="1847810"/>
            <a:ext cx="1773971" cy="639183"/>
          </a:xfrm>
        </p:spPr>
        <p:txBody>
          <a:bodyPr/>
          <a:lstStyle/>
          <a:p>
            <a:pPr algn="ctr"/>
            <a:r>
              <a:rPr lang="fr-FR" dirty="0"/>
              <a:t>S’investir dans un club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12CB9B4-C92E-4169-8AB9-1535A4F6142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82525" y="1851095"/>
            <a:ext cx="1697105" cy="639183"/>
          </a:xfrm>
        </p:spPr>
        <p:txBody>
          <a:bodyPr/>
          <a:lstStyle/>
          <a:p>
            <a:pPr algn="ctr"/>
            <a:r>
              <a:rPr lang="fr-FR" dirty="0"/>
              <a:t>Pérenniser son poste 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B49C85C2-47AF-467D-8A79-ECA4DEEBDAF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977870" y="2653141"/>
            <a:ext cx="1499876" cy="2576976"/>
          </a:xfrm>
        </p:spPr>
        <p:txBody>
          <a:bodyPr/>
          <a:lstStyle/>
          <a:p>
            <a:pPr algn="just">
              <a:lnSpc>
                <a:spcPct val="120000"/>
              </a:lnSpc>
            </a:pPr>
            <a:r>
              <a:rPr lang="fr-FR" dirty="0"/>
              <a:t>Ce diplôme vous permettra de devenir </a:t>
            </a:r>
            <a:r>
              <a:rPr lang="fr-FR" b="1" dirty="0"/>
              <a:t>salarié de club</a:t>
            </a:r>
            <a:r>
              <a:rPr lang="fr-FR" dirty="0"/>
              <a:t> et de pouvoir encadrer les sports collectifs dans votre club, mais aussi dans d’autres milieux tel que le milieu scolaire. 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01C0A63B-254B-4BEE-BD32-16663297735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790233" y="2599323"/>
            <a:ext cx="1881688" cy="2576976"/>
          </a:xfrm>
        </p:spPr>
        <p:txBody>
          <a:bodyPr/>
          <a:lstStyle/>
          <a:p>
            <a:pPr algn="just">
              <a:lnSpc>
                <a:spcPct val="120000"/>
              </a:lnSpc>
            </a:pPr>
            <a:r>
              <a:rPr lang="fr-FR" dirty="0" err="1"/>
              <a:t>ContactDPro</a:t>
            </a:r>
            <a:r>
              <a:rPr lang="fr-FR" dirty="0"/>
              <a:t> vous proposera  une </a:t>
            </a:r>
            <a:r>
              <a:rPr lang="fr-FR" b="1" dirty="0"/>
              <a:t>aide</a:t>
            </a:r>
            <a:r>
              <a:rPr lang="fr-FR" dirty="0"/>
              <a:t> pour travailler sur  la </a:t>
            </a:r>
            <a:r>
              <a:rPr lang="fr-FR" b="1" dirty="0"/>
              <a:t>pérennisation de votre poste</a:t>
            </a:r>
            <a:r>
              <a:rPr lang="fr-FR" dirty="0"/>
              <a:t>.  </a:t>
            </a:r>
          </a:p>
          <a:p>
            <a:pPr algn="just">
              <a:lnSpc>
                <a:spcPct val="120000"/>
              </a:lnSpc>
            </a:pPr>
            <a:r>
              <a:rPr lang="fr-FR" dirty="0"/>
              <a:t>Nous souhaitons vous </a:t>
            </a:r>
            <a:r>
              <a:rPr lang="fr-FR" b="1" dirty="0"/>
              <a:t>accompagner</a:t>
            </a:r>
            <a:r>
              <a:rPr lang="fr-FR" dirty="0"/>
              <a:t> intelligemment dans la construction de votre avenir.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FB32197E-B8ED-4681-967A-BB01AEF2540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764213" y="1844938"/>
            <a:ext cx="2197401" cy="639183"/>
          </a:xfrm>
        </p:spPr>
        <p:txBody>
          <a:bodyPr/>
          <a:lstStyle/>
          <a:p>
            <a:pPr algn="ctr"/>
            <a:r>
              <a:rPr lang="fr-FR" dirty="0"/>
              <a:t>Se professionnaliser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FE46ABA1-1B01-4B43-AD3B-75111D3F6B67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pPr>
              <a:defRPr/>
            </a:pPr>
            <a:fld id="{840F41BF-176B-4620-A0BE-60D7D3CB5DAF}" type="slidenum">
              <a:rPr lang="fr-FR" smtClean="0"/>
              <a:pPr>
                <a:defRPr/>
              </a:pPr>
              <a:t>8</a:t>
            </a:fld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5E9D8A6-7CBB-4D1E-8142-173990741A0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984410" y="2599322"/>
            <a:ext cx="1881687" cy="2174809"/>
          </a:xfrm>
        </p:spPr>
        <p:txBody>
          <a:bodyPr/>
          <a:lstStyle/>
          <a:p>
            <a:pPr algn="just">
              <a:lnSpc>
                <a:spcPct val="120000"/>
              </a:lnSpc>
            </a:pPr>
            <a:r>
              <a:rPr lang="fr-FR" dirty="0"/>
              <a:t>Nous saurons également vous proposer des </a:t>
            </a:r>
            <a:r>
              <a:rPr lang="fr-FR" b="1" dirty="0"/>
              <a:t>poursuite de formations </a:t>
            </a:r>
            <a:r>
              <a:rPr lang="fr-FR" dirty="0"/>
              <a:t>en lien avec le monde de l’</a:t>
            </a:r>
            <a:r>
              <a:rPr lang="fr-FR" b="1" dirty="0"/>
              <a:t>entreprise</a:t>
            </a:r>
            <a:r>
              <a:rPr lang="fr-FR" dirty="0"/>
              <a:t>. </a:t>
            </a:r>
          </a:p>
          <a:p>
            <a:pPr algn="just">
              <a:lnSpc>
                <a:spcPct val="120000"/>
              </a:lnSpc>
            </a:pPr>
            <a:r>
              <a:rPr lang="fr-FR" dirty="0"/>
              <a:t>Vous rencontrerez des professionnels de différents secteurs  d’activités dans un </a:t>
            </a:r>
            <a:r>
              <a:rPr lang="fr-FR" b="1" dirty="0"/>
              <a:t>esprit d’ouverture </a:t>
            </a:r>
          </a:p>
        </p:txBody>
      </p:sp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116F900B-E2D4-4E37-AD30-0B8FD23DCFA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</p:sp>
      <p:pic>
        <p:nvPicPr>
          <p:cNvPr id="14" name="Espace réservé pour une image  10" descr="Une image contenant bâtiment, terrain, extérieur, personne&#10;&#10;Description générée automatiquement">
            <a:extLst>
              <a:ext uri="{FF2B5EF4-FFF2-40B4-BE49-F238E27FC236}">
                <a16:creationId xmlns:a16="http://schemas.microsoft.com/office/drawing/2014/main" id="{E2B0E69D-8581-48FD-91E6-E172A8922C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52" t="-51" r="19565" b="-1"/>
          <a:stretch/>
        </p:blipFill>
        <p:spPr bwMode="auto">
          <a:xfrm>
            <a:off x="0" y="0"/>
            <a:ext cx="3500540" cy="3145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6932110"/>
      </p:ext>
    </p:extLst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BFAC9D55-1024-1A46-8531-29EBE41A8D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310" y="0"/>
            <a:ext cx="3055557" cy="942068"/>
          </a:xfrm>
        </p:spPr>
        <p:txBody>
          <a:bodyPr/>
          <a:lstStyle/>
          <a:p>
            <a:r>
              <a:rPr lang="fr-FR" sz="4600" dirty="0"/>
              <a:t>LES ÉTAPES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FFD8503-EBF2-5F4A-B12A-BF00D3D65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5274" y="6614798"/>
            <a:ext cx="677264" cy="2705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96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70F0C0A-58BB-134B-8453-F13628AB259C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DEF27D69-7FCA-451E-933B-B1B7F8A15500}"/>
              </a:ext>
            </a:extLst>
          </p:cNvPr>
          <p:cNvSpPr/>
          <p:nvPr/>
        </p:nvSpPr>
        <p:spPr>
          <a:xfrm>
            <a:off x="629244" y="1035452"/>
            <a:ext cx="2216468" cy="816902"/>
          </a:xfrm>
          <a:prstGeom prst="roundRect">
            <a:avLst/>
          </a:prstGeom>
          <a:solidFill>
            <a:srgbClr val="E64337">
              <a:alpha val="25000"/>
            </a:srgbClr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0000" bIns="0" rtlCol="0" anchor="ctr"/>
          <a:lstStyle/>
          <a:p>
            <a:pPr algn="ctr"/>
            <a:r>
              <a:rPr lang="fr-FR" sz="1167" dirty="0">
                <a:solidFill>
                  <a:schemeClr val="tx1"/>
                </a:solidFill>
              </a:rPr>
              <a:t>COMPLETER LES DOSSIERS D’INSCRIPTION A LA FORMATION ET AUX TEP</a:t>
            </a:r>
          </a:p>
          <a:p>
            <a:pPr algn="ctr"/>
            <a:endParaRPr lang="fr-FR" sz="1167" dirty="0"/>
          </a:p>
        </p:txBody>
      </p: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93A14E77-2AD2-45BC-94F3-35ED02B4EED7}"/>
              </a:ext>
            </a:extLst>
          </p:cNvPr>
          <p:cNvCxnSpPr/>
          <p:nvPr/>
        </p:nvCxnSpPr>
        <p:spPr>
          <a:xfrm>
            <a:off x="2980289" y="1472815"/>
            <a:ext cx="702733" cy="0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26BCA8CC-CB26-4395-BE18-9DD310BFC4BD}"/>
              </a:ext>
            </a:extLst>
          </p:cNvPr>
          <p:cNvSpPr/>
          <p:nvPr/>
        </p:nvSpPr>
        <p:spPr>
          <a:xfrm>
            <a:off x="3803294" y="1035452"/>
            <a:ext cx="2216468" cy="816902"/>
          </a:xfrm>
          <a:prstGeom prst="roundRect">
            <a:avLst/>
          </a:prstGeom>
          <a:solidFill>
            <a:srgbClr val="E64337">
              <a:alpha val="24706"/>
            </a:srgbClr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0000" bIns="0" rtlCol="0" anchor="ctr"/>
          <a:lstStyle/>
          <a:p>
            <a:pPr lvl="0" algn="ctr"/>
            <a:r>
              <a:rPr lang="fr-FR" sz="1167" dirty="0">
                <a:solidFill>
                  <a:prstClr val="black"/>
                </a:solidFill>
              </a:rPr>
              <a:t>RECHERCHE CONJOINTE</a:t>
            </a:r>
          </a:p>
          <a:p>
            <a:pPr lvl="0" algn="ctr"/>
            <a:r>
              <a:rPr lang="fr-FR" sz="1167" dirty="0">
                <a:solidFill>
                  <a:prstClr val="black"/>
                </a:solidFill>
              </a:rPr>
              <a:t> UFA / APPRENTI </a:t>
            </a:r>
          </a:p>
          <a:p>
            <a:pPr lvl="0" algn="ctr"/>
            <a:r>
              <a:rPr lang="fr-FR" sz="1167" dirty="0">
                <a:solidFill>
                  <a:prstClr val="black"/>
                </a:solidFill>
              </a:rPr>
              <a:t>d’une structure</a:t>
            </a: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DF56696D-D3D7-46E9-9EBE-3910665A9C49}"/>
              </a:ext>
            </a:extLst>
          </p:cNvPr>
          <p:cNvSpPr/>
          <p:nvPr/>
        </p:nvSpPr>
        <p:spPr>
          <a:xfrm>
            <a:off x="6980912" y="1035452"/>
            <a:ext cx="2542465" cy="816902"/>
          </a:xfrm>
          <a:prstGeom prst="roundRect">
            <a:avLst/>
          </a:prstGeom>
          <a:solidFill>
            <a:srgbClr val="E64337">
              <a:alpha val="25000"/>
            </a:srgbClr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0000" bIns="0" rtlCol="0" anchor="ctr"/>
          <a:lstStyle/>
          <a:p>
            <a:pPr algn="ctr"/>
            <a:r>
              <a:rPr lang="fr-FR" sz="1167" dirty="0">
                <a:solidFill>
                  <a:schemeClr val="tx1"/>
                </a:solidFill>
              </a:rPr>
              <a:t>VALIDATION DE L’EMBAUCHE PAR LA STRUCTURE</a:t>
            </a:r>
          </a:p>
          <a:p>
            <a:pPr algn="ctr"/>
            <a:endParaRPr lang="fr-FR" sz="1167" dirty="0"/>
          </a:p>
        </p:txBody>
      </p: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95E4DEE0-1908-4651-B721-B197207A4F75}"/>
              </a:ext>
            </a:extLst>
          </p:cNvPr>
          <p:cNvCxnSpPr/>
          <p:nvPr/>
        </p:nvCxnSpPr>
        <p:spPr>
          <a:xfrm>
            <a:off x="6129407" y="1506035"/>
            <a:ext cx="702733" cy="0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Connecteur : en angle 24">
            <a:extLst>
              <a:ext uri="{FF2B5EF4-FFF2-40B4-BE49-F238E27FC236}">
                <a16:creationId xmlns:a16="http://schemas.microsoft.com/office/drawing/2014/main" id="{539A572D-DB0C-495D-B16C-13BE08B82190}"/>
              </a:ext>
            </a:extLst>
          </p:cNvPr>
          <p:cNvCxnSpPr>
            <a:cxnSpLocks/>
            <a:stCxn id="19" idx="2"/>
            <a:endCxn id="27" idx="0"/>
          </p:cNvCxnSpPr>
          <p:nvPr/>
        </p:nvCxnSpPr>
        <p:spPr>
          <a:xfrm rot="5400000">
            <a:off x="4330073" y="-796629"/>
            <a:ext cx="1273088" cy="6571055"/>
          </a:xfrm>
          <a:prstGeom prst="bentConnector3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BF2EE00F-C80E-4C7C-BE37-7675631E3B3D}"/>
              </a:ext>
            </a:extLst>
          </p:cNvPr>
          <p:cNvSpPr/>
          <p:nvPr/>
        </p:nvSpPr>
        <p:spPr>
          <a:xfrm>
            <a:off x="516468" y="3125442"/>
            <a:ext cx="2329243" cy="816902"/>
          </a:xfrm>
          <a:prstGeom prst="roundRect">
            <a:avLst/>
          </a:prstGeom>
          <a:solidFill>
            <a:srgbClr val="E64337">
              <a:alpha val="25000"/>
            </a:srgbClr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0000" bIns="0" rtlCol="0" anchor="ctr"/>
          <a:lstStyle/>
          <a:p>
            <a:pPr algn="ctr"/>
            <a:r>
              <a:rPr lang="fr-FR" sz="1167" dirty="0">
                <a:solidFill>
                  <a:schemeClr val="tx1"/>
                </a:solidFill>
              </a:rPr>
              <a:t>REUSSIR LES TESTS D’EXIGENCE PREALABLE</a:t>
            </a:r>
          </a:p>
          <a:p>
            <a:pPr algn="ctr"/>
            <a:endParaRPr lang="fr-FR" sz="1167" dirty="0"/>
          </a:p>
        </p:txBody>
      </p:sp>
      <p:sp>
        <p:nvSpPr>
          <p:cNvPr id="30" name="Rectangle : coins arrondis 29">
            <a:extLst>
              <a:ext uri="{FF2B5EF4-FFF2-40B4-BE49-F238E27FC236}">
                <a16:creationId xmlns:a16="http://schemas.microsoft.com/office/drawing/2014/main" id="{50660BE7-A28D-47A1-B929-D98836901962}"/>
              </a:ext>
            </a:extLst>
          </p:cNvPr>
          <p:cNvSpPr/>
          <p:nvPr/>
        </p:nvSpPr>
        <p:spPr>
          <a:xfrm>
            <a:off x="3803294" y="3125442"/>
            <a:ext cx="2216468" cy="816902"/>
          </a:xfrm>
          <a:prstGeom prst="roundRect">
            <a:avLst/>
          </a:prstGeom>
          <a:solidFill>
            <a:srgbClr val="E64337">
              <a:alpha val="25000"/>
            </a:srgbClr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0000" bIns="0" rtlCol="0" anchor="ctr"/>
          <a:lstStyle/>
          <a:p>
            <a:pPr lvl="0" algn="ctr"/>
            <a:r>
              <a:rPr lang="fr-FR" sz="1167" u="sng" dirty="0">
                <a:solidFill>
                  <a:schemeClr val="tx1"/>
                </a:solidFill>
              </a:rPr>
              <a:t>Positionnement 29-30/08  </a:t>
            </a:r>
            <a:r>
              <a:rPr lang="fr-FR" sz="1167" dirty="0">
                <a:solidFill>
                  <a:schemeClr val="tx1"/>
                </a:solidFill>
              </a:rPr>
              <a:t>Planification du parcours pédagogique </a:t>
            </a:r>
          </a:p>
        </p:txBody>
      </p: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C36930A3-3DD7-44B6-AD91-8811CE4B0334}"/>
              </a:ext>
            </a:extLst>
          </p:cNvPr>
          <p:cNvCxnSpPr/>
          <p:nvPr/>
        </p:nvCxnSpPr>
        <p:spPr>
          <a:xfrm>
            <a:off x="2980289" y="3545759"/>
            <a:ext cx="702733" cy="0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 : coins arrondis 31">
            <a:extLst>
              <a:ext uri="{FF2B5EF4-FFF2-40B4-BE49-F238E27FC236}">
                <a16:creationId xmlns:a16="http://schemas.microsoft.com/office/drawing/2014/main" id="{7A16AD2F-4CE5-4C48-97EF-FDCAF423058A}"/>
              </a:ext>
            </a:extLst>
          </p:cNvPr>
          <p:cNvSpPr/>
          <p:nvPr/>
        </p:nvSpPr>
        <p:spPr>
          <a:xfrm>
            <a:off x="6977346" y="3125443"/>
            <a:ext cx="2697193" cy="848109"/>
          </a:xfrm>
          <a:prstGeom prst="roundRect">
            <a:avLst/>
          </a:prstGeom>
          <a:solidFill>
            <a:srgbClr val="E64337">
              <a:alpha val="25000"/>
            </a:srgbClr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0000" bIns="0" rtlCol="0" anchor="ctr"/>
          <a:lstStyle/>
          <a:p>
            <a:pPr lvl="0" algn="ctr"/>
            <a:r>
              <a:rPr lang="fr-FR" sz="1167" dirty="0">
                <a:solidFill>
                  <a:schemeClr val="tx1"/>
                </a:solidFill>
              </a:rPr>
              <a:t>DEBUT DES COURS </a:t>
            </a:r>
          </a:p>
          <a:p>
            <a:pPr lvl="0" algn="ctr"/>
            <a:r>
              <a:rPr lang="fr-FR" sz="1167" dirty="0">
                <a:solidFill>
                  <a:schemeClr val="tx1"/>
                </a:solidFill>
              </a:rPr>
              <a:t>SEPTEMBRE 2019 </a:t>
            </a:r>
          </a:p>
          <a:p>
            <a:pPr algn="ctr"/>
            <a:endParaRPr lang="fr-FR" sz="1167" dirty="0"/>
          </a:p>
        </p:txBody>
      </p: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1AF6B532-0309-4659-A98B-AA2559F9C172}"/>
              </a:ext>
            </a:extLst>
          </p:cNvPr>
          <p:cNvCxnSpPr/>
          <p:nvPr/>
        </p:nvCxnSpPr>
        <p:spPr>
          <a:xfrm>
            <a:off x="6129407" y="3545759"/>
            <a:ext cx="702733" cy="0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A570B129-CBCF-4A6F-9545-64C05E217853}"/>
              </a:ext>
            </a:extLst>
          </p:cNvPr>
          <p:cNvCxnSpPr/>
          <p:nvPr/>
        </p:nvCxnSpPr>
        <p:spPr>
          <a:xfrm>
            <a:off x="516467" y="732250"/>
            <a:ext cx="25908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Connecteur : en angle 20">
            <a:extLst>
              <a:ext uri="{FF2B5EF4-FFF2-40B4-BE49-F238E27FC236}">
                <a16:creationId xmlns:a16="http://schemas.microsoft.com/office/drawing/2014/main" id="{3E1AEFEF-1004-4AE0-B532-175C1577F64C}"/>
              </a:ext>
            </a:extLst>
          </p:cNvPr>
          <p:cNvCxnSpPr>
            <a:cxnSpLocks/>
            <a:stCxn id="32" idx="2"/>
            <a:endCxn id="22" idx="0"/>
          </p:cNvCxnSpPr>
          <p:nvPr/>
        </p:nvCxnSpPr>
        <p:spPr>
          <a:xfrm rot="5400000">
            <a:off x="6249042" y="2636040"/>
            <a:ext cx="739389" cy="3414414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597F8D70-0DB2-48C8-8F9B-C0426EDED308}"/>
              </a:ext>
            </a:extLst>
          </p:cNvPr>
          <p:cNvSpPr/>
          <p:nvPr/>
        </p:nvSpPr>
        <p:spPr>
          <a:xfrm>
            <a:off x="3803294" y="4712941"/>
            <a:ext cx="2216468" cy="816902"/>
          </a:xfrm>
          <a:prstGeom prst="roundRect">
            <a:avLst/>
          </a:prstGeom>
          <a:solidFill>
            <a:srgbClr val="E64337">
              <a:alpha val="25000"/>
            </a:srgbClr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0000" bIns="0" rtlCol="0" anchor="ctr"/>
          <a:lstStyle/>
          <a:p>
            <a:pPr lvl="0" algn="ctr"/>
            <a:r>
              <a:rPr lang="fr-FR" sz="1167" dirty="0">
                <a:solidFill>
                  <a:schemeClr val="tx1"/>
                </a:solidFill>
              </a:rPr>
              <a:t>FIN DES COURS </a:t>
            </a:r>
          </a:p>
          <a:p>
            <a:pPr lvl="0" algn="ctr"/>
            <a:r>
              <a:rPr lang="fr-FR" sz="1167" dirty="0">
                <a:solidFill>
                  <a:schemeClr val="tx1"/>
                </a:solidFill>
              </a:rPr>
              <a:t>JUILLET 2020</a:t>
            </a:r>
          </a:p>
        </p:txBody>
      </p:sp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7BF5CD7B-9A3E-4632-B2F6-495C2B87084D}"/>
              </a:ext>
            </a:extLst>
          </p:cNvPr>
          <p:cNvSpPr/>
          <p:nvPr/>
        </p:nvSpPr>
        <p:spPr>
          <a:xfrm>
            <a:off x="516467" y="4035729"/>
            <a:ext cx="2329243" cy="816902"/>
          </a:xfrm>
          <a:prstGeom prst="roundRect">
            <a:avLst/>
          </a:prstGeom>
          <a:solidFill>
            <a:srgbClr val="E64337">
              <a:alpha val="25000"/>
            </a:srgbClr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fr-FR" sz="1167" dirty="0">
                <a:solidFill>
                  <a:schemeClr val="tx1"/>
                </a:solidFill>
              </a:rPr>
              <a:t>Le 29/05 à Ballaison (74)</a:t>
            </a:r>
          </a:p>
          <a:p>
            <a:pPr algn="ctr"/>
            <a:r>
              <a:rPr lang="fr-FR" sz="1167" dirty="0">
                <a:solidFill>
                  <a:schemeClr val="tx1"/>
                </a:solidFill>
              </a:rPr>
              <a:t>Le 04/06/ à </a:t>
            </a:r>
            <a:r>
              <a:rPr lang="fr-FR" sz="1167" dirty="0" err="1">
                <a:solidFill>
                  <a:schemeClr val="tx1"/>
                </a:solidFill>
              </a:rPr>
              <a:t>Etrat</a:t>
            </a:r>
            <a:r>
              <a:rPr lang="fr-FR" sz="1167" dirty="0">
                <a:solidFill>
                  <a:schemeClr val="tx1"/>
                </a:solidFill>
              </a:rPr>
              <a:t> (42)</a:t>
            </a:r>
          </a:p>
          <a:p>
            <a:pPr algn="ctr"/>
            <a:r>
              <a:rPr lang="fr-FR" sz="1167" dirty="0">
                <a:solidFill>
                  <a:schemeClr val="tx1"/>
                </a:solidFill>
              </a:rPr>
              <a:t>Le 10/07 à Vienne (38)</a:t>
            </a:r>
          </a:p>
        </p:txBody>
      </p:sp>
    </p:spTree>
    <p:extLst>
      <p:ext uri="{BB962C8B-B14F-4D97-AF65-F5344CB8AC3E}">
        <p14:creationId xmlns:p14="http://schemas.microsoft.com/office/powerpoint/2010/main" val="16813109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  <p:bldP spid="19" grpId="0" animBg="1"/>
      <p:bldP spid="27" grpId="0" animBg="1"/>
      <p:bldP spid="30" grpId="0" animBg="1"/>
      <p:bldP spid="32" grpId="0" animBg="1"/>
      <p:bldP spid="22" grpId="0" animBg="1"/>
      <p:bldP spid="23" grpId="0" animBg="1"/>
      <p:bldP spid="23" grpId="1" animBg="1"/>
    </p:bldLst>
  </p:timing>
</p:sld>
</file>

<file path=ppt/theme/theme1.xml><?xml version="1.0" encoding="utf-8"?>
<a:theme xmlns:a="http://schemas.openxmlformats.org/drawingml/2006/main" name="Thème_CONTACTDPR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 UFA FCG29 mars 2019" id="{F18C209F-1584-4F41-A540-8B83FB63B639}" vid="{E5861DA0-A8F6-844B-821F-3C73FA9BECF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 UFA FCG29 mars 2019</Template>
  <TotalTime>578</TotalTime>
  <Words>682</Words>
  <Application>Microsoft Office PowerPoint</Application>
  <PresentationFormat>Personnalisé</PresentationFormat>
  <Paragraphs>123</Paragraphs>
  <Slides>10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6" baseType="lpstr">
      <vt:lpstr>Apple Chancery</vt:lpstr>
      <vt:lpstr>Arial</vt:lpstr>
      <vt:lpstr>Calibri</vt:lpstr>
      <vt:lpstr>Calibri Light</vt:lpstr>
      <vt:lpstr>Wingdings</vt:lpstr>
      <vt:lpstr>Thème_CONTACTDPRO</vt:lpstr>
      <vt:lpstr>Deviens agent de développement !</vt:lpstr>
      <vt:lpstr>Qui sommes nous ?</vt:lpstr>
      <vt:lpstr>BP JEPS Activités Sports Collectifs </vt:lpstr>
      <vt:lpstr>Organisation de la formation</vt:lpstr>
      <vt:lpstr>Présentation PowerPoint</vt:lpstr>
      <vt:lpstr>La formation en apprentissage </vt:lpstr>
      <vt:lpstr>Les conditions d’admission</vt:lpstr>
      <vt:lpstr>Et après ? </vt:lpstr>
      <vt:lpstr>LES ÉTAPES 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Faciliter votre action</dc:title>
  <dc:creator>Romain Brunet-Manquat</dc:creator>
  <cp:lastModifiedBy>Romain Brunet-Manquat</cp:lastModifiedBy>
  <cp:revision>61</cp:revision>
  <dcterms:created xsi:type="dcterms:W3CDTF">2019-05-02T12:33:49Z</dcterms:created>
  <dcterms:modified xsi:type="dcterms:W3CDTF">2019-05-09T10:17:14Z</dcterms:modified>
</cp:coreProperties>
</file>